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5" r:id="rId2"/>
    <p:sldMasterId id="2147483687" r:id="rId3"/>
    <p:sldMasterId id="2147483702" r:id="rId4"/>
    <p:sldMasterId id="2147483716" r:id="rId5"/>
  </p:sldMasterIdLst>
  <p:notesMasterIdLst>
    <p:notesMasterId r:id="rId69"/>
  </p:notesMasterIdLst>
  <p:handoutMasterIdLst>
    <p:handoutMasterId r:id="rId70"/>
  </p:handoutMasterIdLst>
  <p:sldIdLst>
    <p:sldId id="256" r:id="rId6"/>
    <p:sldId id="281" r:id="rId7"/>
    <p:sldId id="271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7" r:id="rId17"/>
    <p:sldId id="366" r:id="rId18"/>
    <p:sldId id="357" r:id="rId19"/>
    <p:sldId id="392" r:id="rId20"/>
    <p:sldId id="334" r:id="rId21"/>
    <p:sldId id="318" r:id="rId22"/>
    <p:sldId id="323" r:id="rId23"/>
    <p:sldId id="324" r:id="rId24"/>
    <p:sldId id="369" r:id="rId25"/>
    <p:sldId id="384" r:id="rId26"/>
    <p:sldId id="385" r:id="rId27"/>
    <p:sldId id="321" r:id="rId28"/>
    <p:sldId id="320" r:id="rId29"/>
    <p:sldId id="304" r:id="rId30"/>
    <p:sldId id="332" r:id="rId31"/>
    <p:sldId id="282" r:id="rId32"/>
    <p:sldId id="283" r:id="rId33"/>
    <p:sldId id="285" r:id="rId34"/>
    <p:sldId id="286" r:id="rId35"/>
    <p:sldId id="287" r:id="rId36"/>
    <p:sldId id="288" r:id="rId37"/>
    <p:sldId id="289" r:id="rId38"/>
    <p:sldId id="379" r:id="rId39"/>
    <p:sldId id="380" r:id="rId40"/>
    <p:sldId id="381" r:id="rId41"/>
    <p:sldId id="382" r:id="rId42"/>
    <p:sldId id="383" r:id="rId43"/>
    <p:sldId id="345" r:id="rId44"/>
    <p:sldId id="346" r:id="rId45"/>
    <p:sldId id="347" r:id="rId46"/>
    <p:sldId id="348" r:id="rId47"/>
    <p:sldId id="387" r:id="rId48"/>
    <p:sldId id="390" r:id="rId49"/>
    <p:sldId id="386" r:id="rId50"/>
    <p:sldId id="391" r:id="rId51"/>
    <p:sldId id="388" r:id="rId52"/>
    <p:sldId id="389" r:id="rId53"/>
    <p:sldId id="342" r:id="rId54"/>
    <p:sldId id="308" r:id="rId55"/>
    <p:sldId id="344" r:id="rId56"/>
    <p:sldId id="393" r:id="rId57"/>
    <p:sldId id="343" r:id="rId58"/>
    <p:sldId id="338" r:id="rId59"/>
    <p:sldId id="339" r:id="rId60"/>
    <p:sldId id="340" r:id="rId61"/>
    <p:sldId id="341" r:id="rId62"/>
    <p:sldId id="335" r:id="rId63"/>
    <p:sldId id="337" r:id="rId64"/>
    <p:sldId id="336" r:id="rId65"/>
    <p:sldId id="376" r:id="rId66"/>
    <p:sldId id="377" r:id="rId67"/>
    <p:sldId id="352" r:id="rId68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8" autoAdjust="0"/>
    <p:restoredTop sz="94660"/>
  </p:normalViewPr>
  <p:slideViewPr>
    <p:cSldViewPr>
      <p:cViewPr varScale="1">
        <p:scale>
          <a:sx n="111" d="100"/>
          <a:sy n="111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DF2AA-8604-4D3C-A38B-AF74825E16B8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4B3B2-D820-4316-8B55-3AF18D92D4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BA9F640A-0EAE-4B6B-B54C-075E5F5D08B6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96F30021-1968-4B8D-9135-1A84D1132D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Licensed content will dominate in years to come.  </a:t>
            </a:r>
          </a:p>
          <a:p>
            <a:pPr eaLnBrk="1" hangingPunct="1"/>
            <a:r>
              <a:rPr lang="en-US" dirty="0" smtClean="0"/>
              <a:t>Special collections will grow but only modestly (and only at some institutions); mostly growth in managing archival resources including institutional.</a:t>
            </a:r>
          </a:p>
          <a:p>
            <a:pPr eaLnBrk="1" hangingPunct="1"/>
            <a:r>
              <a:rPr lang="en-US" dirty="0" smtClean="0"/>
              <a:t>Much greater investment in managing research outputs.</a:t>
            </a:r>
          </a:p>
          <a:p>
            <a:pPr eaLnBrk="1" hangingPunct="1"/>
            <a:r>
              <a:rPr lang="en-US" dirty="0" smtClean="0"/>
              <a:t>No change in web archiving.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2077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0"/>
            <a:ext cx="7702550" cy="3549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26200" y="147638"/>
            <a:ext cx="1997075" cy="599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147638"/>
            <a:ext cx="5838825" cy="599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1B8753-5C7B-4240-BFA5-9AA6B8F5E82C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9/9/2013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3D9D65-BFF4-4A4E-9F22-A6F83AB6F902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4A3A9A-A5D2-47C7-B542-BB2B728E8E22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9/9/2013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53D71C-EA53-4E19-B9D7-EDBE24D7FC02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E8C6D-78BB-4277-9402-4672114E62C3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9/9/2013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DC468-0E97-40F6-80E0-27DE8BCAD604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ED209-1B43-468F-8C74-3F8E7BF1C22A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9/9/2013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36941A-3056-4EC1-81EE-F01B8515FC87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1228F-426B-4ED6-9F08-F0C0D1762A1C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9/9/2013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8C70EC-EE76-4ECC-A8CB-773F07284DBD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4D05D-77B6-4B7F-A52F-15DDA680446D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9/9/2013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90D4C-DAB5-4226-9B65-F490FBA8BBF4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D34DC5-C244-4520-9917-B2F8A4E896DC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9/9/2013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157B0F-9A71-4B8B-80E3-E0F07B0720A6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4100A4-0EC0-4F3D-8CE7-E28E63BDD69D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9/9/2013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BDDA05-AAED-408C-B46D-8232B6ABB75E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02550" cy="3549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EB6A0D-5232-4B43-BC7B-CA8D071A6A6E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9/9/2013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DF539F-0A1F-4A54-B32A-35ACEB3C3DEF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576575-48F7-411F-80F6-B3EB5DADA6BD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9/9/2013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38894C-713B-4D56-AB5D-27C103539AD9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54F9A2-DB87-4A56-889E-72AF13165E39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9/9/2013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37D62A-9B98-463D-B2C9-FF3CABBE0110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9/9/2013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9/9/2013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9/9/2013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9/9/2013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9/9/2013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9/9/2013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9/9/2013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9/9/2013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9/9/2013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9/9/2013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5" y="1936750"/>
            <a:ext cx="3775075" cy="420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6750"/>
            <a:ext cx="3775075" cy="420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9/9/2013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9/9/2013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9/9/2013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9/9/2013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429000"/>
            <a:ext cx="77724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800600"/>
            <a:ext cx="4343400" cy="346364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5181600"/>
            <a:ext cx="4343400" cy="346364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87737"/>
            <a:ext cx="4343400" cy="277091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6092537"/>
            <a:ext cx="4343400" cy="277091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397337"/>
            <a:ext cx="4343400" cy="277091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057400"/>
            <a:ext cx="7772400" cy="1371600"/>
          </a:xfrm>
        </p:spPr>
        <p:txBody>
          <a:bodyPr>
            <a:noAutofit/>
          </a:bodyPr>
          <a:lstStyle>
            <a:lvl1pPr>
              <a:defRPr sz="4800" baseline="0"/>
            </a:lvl1pPr>
          </a:lstStyle>
          <a:p>
            <a:r>
              <a:rPr lang="en-US" dirty="0" smtClean="0"/>
              <a:t>Click to edit Master title style. Up to two 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445077"/>
            <a:ext cx="914400" cy="1002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6403298"/>
            <a:ext cx="1452563" cy="3000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600200"/>
            <a:ext cx="8001000" cy="205740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80493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q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600200"/>
            <a:ext cx="8229600" cy="1828800"/>
          </a:xfrm>
        </p:spPr>
        <p:txBody>
          <a:bodyPr>
            <a:normAutofit/>
          </a:bodyPr>
          <a:lstStyle>
            <a:lvl1pPr>
              <a:defRPr sz="4400"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6403298"/>
            <a:ext cx="1452563" cy="3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299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6403298"/>
            <a:ext cx="1452563" cy="3000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6403298"/>
            <a:ext cx="1452563" cy="3000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6403298"/>
            <a:ext cx="1452563" cy="3000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1" y="467497"/>
            <a:ext cx="914400" cy="1056503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276600" y="6350913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1000" baseline="0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aseline="0" dirty="0" err="1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1000" baseline="0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http://creativecommons.org/licenses/by/3.0/</a:t>
            </a:r>
            <a:endParaRPr lang="en-US" sz="1000" dirty="0" smtClean="0">
              <a:solidFill>
                <a:schemeClr val="bg1">
                  <a:lumMod val="9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590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chemeClr val="bg1">
                  <a:lumMod val="85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64593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1200" dirty="0" smtClean="0">
                <a:solidFill>
                  <a:schemeClr val="bg1">
                    <a:lumMod val="8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</a:t>
            </a:r>
            <a:endParaRPr lang="en-US" sz="1000" dirty="0">
              <a:solidFill>
                <a:schemeClr val="bg1">
                  <a:lumMod val="8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76600" y="6350913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10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10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http://creativecommons.org/licenses/by/3.0/</a:t>
            </a:r>
            <a:endParaRPr lang="en-US" sz="10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200400"/>
            <a:ext cx="54864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64593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1200" dirty="0" smtClean="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</a:t>
            </a:r>
            <a:endParaRPr lang="en-US" sz="1000" dirty="0">
              <a:solidFill>
                <a:srgbClr val="646464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362200"/>
            <a:ext cx="3977640" cy="796204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lvl="0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445077"/>
            <a:ext cx="914400" cy="10027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Semibold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ppt-blue.jpg"/>
          <p:cNvPicPr>
            <a:picLocks noChangeAspect="1"/>
          </p:cNvPicPr>
          <p:nvPr userDrawn="1"/>
        </p:nvPicPr>
        <p:blipFill>
          <a:blip r:embed="rId13" cstate="print"/>
          <a:srcRect t="23331" b="17316"/>
          <a:stretch>
            <a:fillRect/>
          </a:stretch>
        </p:blipFill>
        <p:spPr bwMode="auto">
          <a:xfrm>
            <a:off x="9525" y="57150"/>
            <a:ext cx="9134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7" descr="lite border to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8" descr="lite border bottom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715125"/>
            <a:ext cx="9144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914400"/>
            <a:ext cx="6989762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30" name="Picture 19" descr="lite border left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446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20" descr="lite border righ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97913" y="0"/>
            <a:ext cx="446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2" descr="EMEA-Regional-Council.pn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0525" y="5367338"/>
            <a:ext cx="47625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9pPr>
    </p:titleStyle>
    <p:bodyStyle>
      <a:lvl1pPr marL="238125" indent="-225425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900" b="1">
          <a:solidFill>
            <a:schemeClr val="tx1"/>
          </a:solidFill>
          <a:latin typeface="+mn-lt"/>
        </a:defRPr>
      </a:lvl2pPr>
      <a:lvl3pPr marL="11509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700" b="1">
          <a:solidFill>
            <a:schemeClr val="tx1"/>
          </a:solidFill>
          <a:latin typeface="+mn-lt"/>
        </a:defRPr>
      </a:lvl3pPr>
      <a:lvl4pPr marL="16081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500" b="1">
          <a:solidFill>
            <a:schemeClr val="tx1"/>
          </a:solidFill>
          <a:latin typeface="+mn-lt"/>
        </a:defRPr>
      </a:lvl4pPr>
      <a:lvl5pPr marL="20637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5pPr>
      <a:lvl6pPr marL="25209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6pPr>
      <a:lvl7pPr marL="2978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7pPr>
      <a:lvl8pPr marL="34353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8pPr>
      <a:lvl9pPr marL="38925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 flipV="1">
            <a:off x="0" y="2133600"/>
            <a:ext cx="9144000" cy="1752600"/>
          </a:xfrm>
          <a:prstGeom prst="rect">
            <a:avLst/>
          </a:prstGeom>
          <a:gradFill>
            <a:gsLst>
              <a:gs pos="32000">
                <a:schemeClr val="bg1">
                  <a:alpha val="0"/>
                </a:schemeClr>
              </a:gs>
              <a:gs pos="100000">
                <a:schemeClr val="bg1">
                  <a:lumMod val="85000"/>
                  <a:alpha val="7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3886200"/>
            <a:ext cx="9144000" cy="1447800"/>
          </a:xfrm>
          <a:prstGeom prst="rect">
            <a:avLst/>
          </a:prstGeom>
          <a:gradFill>
            <a:gsLst>
              <a:gs pos="16000">
                <a:schemeClr val="bg1">
                  <a:alpha val="0"/>
                </a:schemeClr>
              </a:gs>
              <a:gs pos="65000">
                <a:schemeClr val="bg1">
                  <a:lumMod val="85000"/>
                  <a:alpha val="50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 Light" pitchFamily="34" charset="0"/>
              </a:defRPr>
            </a:lvl1pPr>
          </a:lstStyle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gif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yiibu/beyond-themobilewebbyyiibu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4" Type="http://schemas.openxmlformats.org/officeDocument/2006/relationships/hyperlink" Target="http://blogs.bgsu.edu/librarysleevefacing/2012/08/15/bookends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Lorcan Dempsey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OCLC Research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9 August 2013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DALNET Educational Forum/Annual Meeting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@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LorcanD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network rebalances the library: patterns and questions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52400"/>
            <a:ext cx="914400" cy="1002723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52413"/>
            <a:ext cx="8991600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n Arrow 2"/>
          <p:cNvSpPr/>
          <p:nvPr/>
        </p:nvSpPr>
        <p:spPr>
          <a:xfrm>
            <a:off x="914400" y="5257800"/>
            <a:ext cx="533400" cy="914400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66762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238250"/>
            <a:ext cx="66675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519113"/>
            <a:ext cx="67056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..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Rightscaling</a:t>
            </a:r>
            <a:r>
              <a:rPr lang="en-US" dirty="0" smtClean="0"/>
              <a:t> infrastructure</a:t>
            </a:r>
          </a:p>
          <a:p>
            <a:r>
              <a:rPr lang="en-US" dirty="0" smtClean="0"/>
              <a:t>Shift to engagement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Prelude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dirty="0" smtClean="0"/>
              <a:t>What has  changed </a:t>
            </a:r>
            <a:br>
              <a:rPr lang="en-US" dirty="0" smtClean="0"/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2209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Now:</a:t>
            </a:r>
            <a:r>
              <a:rPr lang="en-US" dirty="0" smtClean="0"/>
              <a:t> resources are abundant and attention is scarce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Then:</a:t>
            </a:r>
            <a:r>
              <a:rPr lang="en-US" dirty="0" smtClean="0"/>
              <a:t> resources are scarce and attention is abundant 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819400"/>
            <a:ext cx="1828800" cy="65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/>
          <p:nvPr/>
        </p:nvGrpSpPr>
        <p:grpSpPr>
          <a:xfrm>
            <a:off x="685800" y="609600"/>
            <a:ext cx="3333750" cy="1097683"/>
            <a:chOff x="1143000" y="457200"/>
            <a:chExt cx="3333750" cy="109768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95600" y="609600"/>
              <a:ext cx="1581150" cy="475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457200"/>
              <a:ext cx="1433512" cy="33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00200" y="1219200"/>
              <a:ext cx="1524000" cy="335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1"/>
          <p:cNvGrpSpPr/>
          <p:nvPr/>
        </p:nvGrpSpPr>
        <p:grpSpPr>
          <a:xfrm>
            <a:off x="685800" y="4343400"/>
            <a:ext cx="3810000" cy="2015359"/>
            <a:chOff x="228600" y="2514600"/>
            <a:chExt cx="2908742" cy="155815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2000" y="2514600"/>
              <a:ext cx="888124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600" y="3124200"/>
              <a:ext cx="1334813" cy="37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800" y="3810000"/>
              <a:ext cx="2832542" cy="262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400" y="2438399"/>
            <a:ext cx="96252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6800" y="1828800"/>
            <a:ext cx="2833148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3200" y="3047999"/>
            <a:ext cx="218621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6096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86400" y="4419600"/>
            <a:ext cx="3446462" cy="62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http://cfassets0.academia.edu/images/home2/academia-edu.jpg?c955c2b2909a6b3b334a33da57bb307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81400" y="3657600"/>
            <a:ext cx="3066168" cy="609600"/>
          </a:xfrm>
          <a:prstGeom prst="rect">
            <a:avLst/>
          </a:prstGeom>
          <a:noFill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57800" y="5334000"/>
            <a:ext cx="1905000" cy="84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 descr="YouTube home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5575" y="-136525"/>
            <a:ext cx="11113" cy="11112"/>
          </a:xfrm>
          <a:prstGeom prst="rect">
            <a:avLst/>
          </a:prstGeom>
          <a:noFill/>
        </p:spPr>
      </p:pic>
      <p:pic>
        <p:nvPicPr>
          <p:cNvPr id="30730" name="Picture 10" descr="YouTube home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5575" y="-136525"/>
            <a:ext cx="11113" cy="11112"/>
          </a:xfrm>
          <a:prstGeom prst="rect">
            <a:avLst/>
          </a:prstGeom>
          <a:noFill/>
        </p:spPr>
      </p:pic>
      <p:grpSp>
        <p:nvGrpSpPr>
          <p:cNvPr id="4" name="Group 32"/>
          <p:cNvGrpSpPr/>
          <p:nvPr/>
        </p:nvGrpSpPr>
        <p:grpSpPr>
          <a:xfrm>
            <a:off x="685800" y="2514600"/>
            <a:ext cx="2332037" cy="1154113"/>
            <a:chOff x="609600" y="2819400"/>
            <a:chExt cx="2332037" cy="1154113"/>
          </a:xfrm>
        </p:grpSpPr>
        <p:pic>
          <p:nvPicPr>
            <p:cNvPr id="30726" name="Picture 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09600" y="2819400"/>
              <a:ext cx="2332037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1" name="Picture 1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09600" y="3505200"/>
              <a:ext cx="1108075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2" name="Picture 12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905000" y="3505200"/>
              <a:ext cx="936625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has changed?</a:t>
            </a:r>
            <a:br>
              <a:rPr lang="en-US" dirty="0" smtClean="0"/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9812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 need for local infrastructure or local assembly of materials has declined as …</a:t>
            </a:r>
          </a:p>
          <a:p>
            <a:pPr algn="l"/>
            <a:endParaRPr lang="en-US" dirty="0" smtClean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763617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/>
          <p:nvPr/>
        </p:nvGrpSpPr>
        <p:grpSpPr>
          <a:xfrm>
            <a:off x="110170" y="-87217"/>
            <a:ext cx="9039862" cy="7373321"/>
            <a:chOff x="110170" y="-87217"/>
            <a:chExt cx="9039862" cy="7373321"/>
          </a:xfrm>
        </p:grpSpPr>
        <p:pic>
          <p:nvPicPr>
            <p:cNvPr id="4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16017" y="-87217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51583" y="3592417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7034" y="3602515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40566" y="-76200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48251" y="1752600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0170" y="1763617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0366" y="5453349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33800" y="5430256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8349" y="5408222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7467600" y="3810000"/>
            <a:ext cx="17749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transaction </a:t>
            </a:r>
          </a:p>
          <a:p>
            <a:r>
              <a:rPr lang="en-US" dirty="0" smtClean="0"/>
              <a:t>costs led to </a:t>
            </a:r>
          </a:p>
          <a:p>
            <a:r>
              <a:rPr lang="en-US" dirty="0" smtClean="0"/>
              <a:t>locally </a:t>
            </a:r>
          </a:p>
          <a:p>
            <a:r>
              <a:rPr lang="en-US" dirty="0" smtClean="0"/>
              <a:t>assembled </a:t>
            </a:r>
          </a:p>
          <a:p>
            <a:r>
              <a:rPr lang="en-US" dirty="0" smtClean="0"/>
              <a:t>collections. 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19200"/>
            <a:ext cx="9144000" cy="120032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Segoe UI Semibold" pitchFamily="34" charset="0"/>
              </a:rPr>
              <a:t>People should think not so much of the books that have gone </a:t>
            </a:r>
            <a:r>
              <a:rPr lang="en-US" sz="2400" dirty="0" smtClean="0">
                <a:solidFill>
                  <a:schemeClr val="bg1"/>
                </a:solidFill>
                <a:latin typeface="Segoe UI Semibold" pitchFamily="34" charset="0"/>
              </a:rPr>
              <a:t>into</a:t>
            </a:r>
            <a:r>
              <a:rPr lang="en-US" sz="2400" b="1" dirty="0" smtClean="0">
                <a:solidFill>
                  <a:schemeClr val="bg1"/>
                </a:solidFill>
                <a:latin typeface="Segoe UI Semibold" pitchFamily="34" charset="0"/>
              </a:rPr>
              <a:t> the … Library but rather of the books that have come out of it.   </a:t>
            </a:r>
            <a:r>
              <a:rPr lang="en-US" sz="2400" b="1" dirty="0" err="1" smtClean="0">
                <a:solidFill>
                  <a:schemeClr val="bg1"/>
                </a:solidFill>
                <a:latin typeface="Segoe UI Semibold" pitchFamily="34" charset="0"/>
              </a:rPr>
              <a:t>Seán</a:t>
            </a:r>
            <a:r>
              <a:rPr lang="en-US" sz="2400" b="1" dirty="0" smtClean="0">
                <a:solidFill>
                  <a:schemeClr val="bg1"/>
                </a:solidFill>
                <a:latin typeface="Segoe UI Semibold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Segoe UI Semibold" pitchFamily="34" charset="0"/>
              </a:rPr>
              <a:t>O'Faoláin</a:t>
            </a:r>
            <a:endParaRPr lang="en-US" sz="2400" b="1" dirty="0">
              <a:solidFill>
                <a:schemeClr val="bg1"/>
              </a:solidFill>
              <a:latin typeface="Segoe UI Semi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152400"/>
            <a:ext cx="6096000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By </a:t>
            </a:r>
            <a:r>
              <a:rPr lang="en-US" sz="900" dirty="0" err="1" smtClean="0">
                <a:solidFill>
                  <a:srgbClr val="000000"/>
                </a:solidFill>
              </a:rPr>
              <a:t>Ardfern</a:t>
            </a:r>
            <a:r>
              <a:rPr lang="en-US" sz="900" dirty="0" smtClean="0">
                <a:solidFill>
                  <a:srgbClr val="000000"/>
                </a:solidFill>
              </a:rPr>
              <a:t> (Own work) [CC-BY-SA-3.0 (</a:t>
            </a:r>
            <a:r>
              <a:rPr lang="en-US" sz="900" dirty="0" smtClean="0">
                <a:solidFill>
                  <a:srgbClr val="000000"/>
                </a:solidFill>
                <a:hlinkClick r:id="rId3"/>
              </a:rPr>
              <a:t>http://creativecommons.org/licenses/by-sa/3.0</a:t>
            </a:r>
            <a:r>
              <a:rPr lang="en-US" sz="900" dirty="0" smtClean="0">
                <a:solidFill>
                  <a:srgbClr val="000000"/>
                </a:solidFill>
              </a:rPr>
              <a:t>) via Wikimedia Commons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5334000" y="533400"/>
            <a:ext cx="2971800" cy="70104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U Minnesota, ARL Institutional profile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5410200" y="1752600"/>
            <a:ext cx="2971800" cy="39624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“In alignment with the University's strategic positioning, the University Libraries have re-conceived goals,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shifting from a collection-centric focus to one that is engagement-based.”</a:t>
            </a:r>
          </a:p>
          <a:p>
            <a:endParaRPr lang="en-US" dirty="0"/>
          </a:p>
        </p:txBody>
      </p:sp>
      <p:pic>
        <p:nvPicPr>
          <p:cNvPr id="64514" name="Picture 2" descr="http://umcf.umn.edu/awards/2006/images/margo_library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0867"/>
            <a:ext cx="4724400" cy="70039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550223"/>
            <a:ext cx="4724400" cy="307777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umcf.umn.edu/awards/2006/images/margo_library_lg.jpg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762000"/>
            <a:ext cx="5257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Colleges and universities have long competed against one another, measuring themselves in comparison to each other and holding tightly to their idiosyncrasies as defining elements of their status. </a:t>
            </a:r>
            <a:r>
              <a:rPr lang="en-US" sz="2000" b="1" dirty="0" smtClean="0">
                <a:solidFill>
                  <a:schemeClr val="accent6"/>
                </a:solidFill>
              </a:rPr>
              <a:t>But today, the distribution and reuse of information digitally via the Internet is rapidly changing the game, rewarding those who instead aggregate and scale toward a common infrastructure. </a:t>
            </a:r>
            <a:r>
              <a:rPr lang="en-US" sz="2000" dirty="0" smtClean="0"/>
              <a:t>It is becoming increasingly clear that neither the </a:t>
            </a:r>
            <a:r>
              <a:rPr lang="en-US" sz="2000" i="1" dirty="0" smtClean="0"/>
              <a:t>challenges</a:t>
            </a:r>
            <a:r>
              <a:rPr lang="en-US" sz="2000" dirty="0" smtClean="0"/>
              <a:t> that confront colleges and universities nor the </a:t>
            </a:r>
            <a:r>
              <a:rPr lang="en-US" sz="2000" i="1" dirty="0" smtClean="0"/>
              <a:t>solutions</a:t>
            </a:r>
            <a:r>
              <a:rPr lang="en-US" sz="2000" dirty="0" smtClean="0"/>
              <a:t> to those challenges are unique to each institution.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5257800"/>
            <a:ext cx="3125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Chuck Henry and Brad Wheeler</a:t>
            </a:r>
            <a:br>
              <a:rPr lang="en-US" dirty="0" smtClean="0"/>
            </a:br>
            <a:r>
              <a:rPr lang="en-US" dirty="0" smtClean="0"/>
              <a:t>The game has changed</a:t>
            </a:r>
          </a:p>
          <a:p>
            <a:r>
              <a:rPr lang="en-US" dirty="0" err="1" smtClean="0"/>
              <a:t>Educause</a:t>
            </a:r>
            <a:r>
              <a:rPr lang="en-US" dirty="0" smtClean="0"/>
              <a:t> Review, March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04800"/>
            <a:ext cx="90922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“</a:t>
            </a:r>
            <a:endParaRPr lang="en-US" sz="15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581400"/>
            <a:ext cx="9144000" cy="3276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34" name="Picture 2" descr="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67200"/>
            <a:ext cx="1014413" cy="304800"/>
          </a:xfrm>
          <a:prstGeom prst="rect">
            <a:avLst/>
          </a:prstGeom>
          <a:noFill/>
        </p:spPr>
      </p:pic>
      <p:pic>
        <p:nvPicPr>
          <p:cNvPr id="69636" name="Picture 4" descr="Mendeley reference manager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19400"/>
            <a:ext cx="1947334" cy="457200"/>
          </a:xfrm>
          <a:prstGeom prst="rect">
            <a:avLst/>
          </a:prstGeom>
          <a:noFill/>
        </p:spPr>
      </p:pic>
      <p:pic>
        <p:nvPicPr>
          <p:cNvPr id="69638" name="Picture 6" descr="Google Schol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19200"/>
            <a:ext cx="1371600" cy="546653"/>
          </a:xfrm>
          <a:prstGeom prst="rect">
            <a:avLst/>
          </a:prstGeom>
          <a:noFill/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4038600"/>
            <a:ext cx="121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2" descr="H:\My Documents\Data\My Pictures\icons\powerpoint_graphics_10-12-2005\png\collecti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4038600"/>
            <a:ext cx="898071" cy="1676400"/>
          </a:xfrm>
          <a:prstGeom prst="rect">
            <a:avLst/>
          </a:prstGeom>
          <a:noFill/>
        </p:spPr>
      </p:pic>
      <p:pic>
        <p:nvPicPr>
          <p:cNvPr id="94212" name="Picture 4" descr="http://www.chicagochildrensresearch.org/uploadedImages/Shared_Facilities/Pritzker_Library/SDlogo.jpg?n=12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799" y="2438400"/>
            <a:ext cx="2398663" cy="533400"/>
          </a:xfrm>
          <a:prstGeom prst="rect">
            <a:avLst/>
          </a:prstGeom>
          <a:noFill/>
        </p:spPr>
      </p:pic>
      <p:pic>
        <p:nvPicPr>
          <p:cNvPr id="94216" name="Picture 8" descr="http://www.librarynews.com.au/website/images/HathiTrust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914400"/>
            <a:ext cx="1371600" cy="1166567"/>
          </a:xfrm>
          <a:prstGeom prst="rect">
            <a:avLst/>
          </a:prstGeom>
          <a:noFill/>
        </p:spPr>
      </p:pic>
      <p:pic>
        <p:nvPicPr>
          <p:cNvPr id="13" name="Content Placeholder 3" descr="booktower.jpg"/>
          <p:cNvPicPr>
            <a:picLocks noGrp="1" noChangeAspect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086600" y="3886200"/>
            <a:ext cx="1240922" cy="2057400"/>
          </a:xfrm>
        </p:spPr>
      </p:pic>
      <p:sp>
        <p:nvSpPr>
          <p:cNvPr id="11" name="TextBox 10"/>
          <p:cNvSpPr txBox="1"/>
          <p:nvPr/>
        </p:nvSpPr>
        <p:spPr>
          <a:xfrm>
            <a:off x="762000" y="381000"/>
            <a:ext cx="536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“aggregate and scale towards a common infrastructure”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has changed?</a:t>
            </a:r>
            <a:br>
              <a:rPr lang="en-US" dirty="0" smtClean="0"/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3716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 library is institution scale where many of its users operate at network scale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38862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Researchers prefer to adopt open source and social media technologies that are available in the public domain </a:t>
            </a:r>
            <a:r>
              <a:rPr lang="en-US" sz="2400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rather than institutional license-based applications</a:t>
            </a:r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….. First the social media technologies facilitate networking and community building. Second, researchers prefer to use technologies that will enable them access to resources and their own materials beyond their institution-based PhD research. 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6248400"/>
            <a:ext cx="312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</a:t>
            </a:r>
            <a:r>
              <a:rPr lang="en-US" dirty="0" err="1" smtClean="0"/>
              <a:t>Mendeley</a:t>
            </a:r>
            <a:r>
              <a:rPr lang="en-US" dirty="0" smtClean="0"/>
              <a:t>, </a:t>
            </a:r>
            <a:r>
              <a:rPr lang="en-US" dirty="0" err="1" smtClean="0"/>
              <a:t>Zotero</a:t>
            </a:r>
            <a:r>
              <a:rPr lang="en-US" dirty="0" smtClean="0"/>
              <a:t>, Endnote</a:t>
            </a:r>
            <a:endParaRPr lang="en-US" dirty="0"/>
          </a:p>
        </p:txBody>
      </p:sp>
      <p:pic>
        <p:nvPicPr>
          <p:cNvPr id="7" name="Snagit_PPT7E" descr="PPT7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0207" y="0"/>
            <a:ext cx="512379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5181600"/>
            <a:ext cx="90922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“</a:t>
            </a:r>
            <a:endParaRPr lang="en-US" sz="15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What has changed</a:t>
            </a:r>
            <a:br>
              <a:rPr lang="en-US" dirty="0" smtClean="0"/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7543800" cy="2209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Now:</a:t>
            </a:r>
            <a:r>
              <a:rPr lang="en-US" dirty="0" smtClean="0"/>
              <a:t> Library services are built around the user’s workflow</a:t>
            </a:r>
          </a:p>
          <a:p>
            <a:pPr algn="l"/>
            <a:endParaRPr lang="en-US" dirty="0" smtClean="0"/>
          </a:p>
          <a:p>
            <a:pPr algn="l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Then:</a:t>
            </a:r>
            <a:r>
              <a:rPr lang="en-US" dirty="0" smtClean="0"/>
              <a:t> User’s workflow built around library services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229" y="914400"/>
            <a:ext cx="724154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62200" y="6248400"/>
            <a:ext cx="4518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from Pat </a:t>
            </a:r>
            <a:r>
              <a:rPr lang="en-US" sz="1400" dirty="0" err="1" smtClean="0"/>
              <a:t>Losinski</a:t>
            </a:r>
            <a:r>
              <a:rPr lang="en-US" sz="1400" dirty="0" smtClean="0"/>
              <a:t>, CEO Columbus Metropolitan Library</a:t>
            </a:r>
            <a:endParaRPr lang="en-US" sz="14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shift to engagement …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… the inside out library .. </a:t>
            </a:r>
            <a:br>
              <a:rPr lang="en-US" dirty="0" smtClean="0"/>
            </a:br>
            <a:r>
              <a:rPr lang="en-US" dirty="0" smtClean="0"/>
              <a:t>the library as an actor in the research and learning environments of its users …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(and look out for examples of </a:t>
            </a:r>
            <a:br>
              <a:rPr lang="en-US" dirty="0" smtClean="0"/>
            </a:br>
            <a:r>
              <a:rPr lang="en-US" dirty="0" err="1" smtClean="0"/>
              <a:t>rightscaling</a:t>
            </a:r>
            <a:r>
              <a:rPr lang="en-US" dirty="0" smtClean="0"/>
              <a:t> infrastructure)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2" y="0"/>
            <a:ext cx="4040188" cy="914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Outside in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2" y="1143000"/>
            <a:ext cx="4040188" cy="548640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3100" dirty="0" smtClean="0"/>
              <a:t>User builds workflow around library services</a:t>
            </a:r>
            <a:br>
              <a:rPr lang="en-US" sz="3100" dirty="0" smtClean="0"/>
            </a:br>
            <a:endParaRPr lang="en-US" sz="3100" dirty="0" smtClean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3100" dirty="0" smtClean="0"/>
              <a:t>Towards a centered network presence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3100" dirty="0" smtClean="0"/>
              <a:t>Locally assemble externally acquired </a:t>
            </a:r>
            <a:r>
              <a:rPr lang="en-US" sz="3100" dirty="0" err="1" smtClean="0"/>
              <a:t>colls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3100" dirty="0" smtClean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3100" dirty="0" smtClean="0"/>
              <a:t>Discovery happens in the library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3100" dirty="0" smtClean="0"/>
              <a:t>Expertise hidden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3100" dirty="0" smtClean="0"/>
              <a:t>Configure space around collections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7" y="0"/>
            <a:ext cx="4041775" cy="914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Inside out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7" y="1066800"/>
            <a:ext cx="4041775" cy="54864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Library services built around user workflows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Towards a </a:t>
            </a:r>
            <a:r>
              <a:rPr lang="en-US" dirty="0" err="1" smtClean="0"/>
              <a:t>decentered</a:t>
            </a:r>
            <a:r>
              <a:rPr lang="en-US" dirty="0" smtClean="0"/>
              <a:t> network presence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Engage with creation, management, use and sharing of all information resources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Discovery happens elsewhere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Expertise visible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Configure space around engagement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81000" y="1905000"/>
            <a:ext cx="77724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Now: towards the </a:t>
            </a:r>
            <a:r>
              <a:rPr lang="en-US" dirty="0" err="1" smtClean="0"/>
              <a:t>decentered</a:t>
            </a:r>
            <a:r>
              <a:rPr lang="en-US" dirty="0" smtClean="0"/>
              <a:t> library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Then: towards the centered library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1143000"/>
            <a:ext cx="433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2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6096000"/>
            <a:ext cx="6046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Thanks to my colleague JD </a:t>
            </a:r>
            <a:r>
              <a:rPr lang="en-US" sz="1400" dirty="0" err="1" smtClean="0"/>
              <a:t>Shipengrover</a:t>
            </a:r>
            <a:r>
              <a:rPr lang="en-US" sz="1400" dirty="0" smtClean="0"/>
              <a:t> for help with the pictures in this section</a:t>
            </a:r>
            <a:endParaRPr lang="en-US" sz="14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Prelude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" y="-137160"/>
            <a:ext cx="9144000" cy="1280160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Segoe UI Light" pitchFamily="34" charset="0"/>
              </a:rPr>
              <a:t>Not just a site but an ecosystem</a:t>
            </a:r>
            <a:endParaRPr lang="en-US" sz="4800" dirty="0">
              <a:latin typeface="Segoe UI Light" pitchFamily="34" charset="0"/>
            </a:endParaRPr>
          </a:p>
        </p:txBody>
      </p:sp>
      <p:pic>
        <p:nvPicPr>
          <p:cNvPr id="151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4715" y="1600200"/>
            <a:ext cx="629456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6553200"/>
            <a:ext cx="6066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</a:rPr>
              <a:t>Beyond the mobile web. Stephanie </a:t>
            </a:r>
            <a:r>
              <a:rPr lang="en-US" sz="1050" dirty="0" err="1" smtClean="0">
                <a:solidFill>
                  <a:schemeClr val="tx1">
                    <a:lumMod val="50000"/>
                  </a:schemeClr>
                </a:solidFill>
              </a:rPr>
              <a:t>Rieger</a:t>
            </a:r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n-US" sz="1050" dirty="0" smtClean="0">
                <a:solidFill>
                  <a:schemeClr val="tx1">
                    <a:lumMod val="50000"/>
                  </a:schemeClr>
                </a:solidFill>
                <a:hlinkClick r:id="rId3"/>
              </a:rPr>
              <a:t>http://www.slideshare.net/yiibu/beyond-themobilewebbyyiibu</a:t>
            </a:r>
            <a:endParaRPr lang="en-US" sz="105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val 60"/>
          <p:cNvSpPr/>
          <p:nvPr/>
        </p:nvSpPr>
        <p:spPr>
          <a:xfrm>
            <a:off x="838200" y="-152400"/>
            <a:ext cx="7391400" cy="7391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04"/>
          <p:cNvGrpSpPr/>
          <p:nvPr/>
        </p:nvGrpSpPr>
        <p:grpSpPr>
          <a:xfrm>
            <a:off x="-381000" y="152400"/>
            <a:ext cx="4267200" cy="1219200"/>
            <a:chOff x="-228600" y="5029200"/>
            <a:chExt cx="4267200" cy="1219200"/>
          </a:xfrm>
        </p:grpSpPr>
        <p:sp>
          <p:nvSpPr>
            <p:cNvPr id="261" name="Rounded Rectangle 260"/>
            <p:cNvSpPr/>
            <p:nvPr/>
          </p:nvSpPr>
          <p:spPr>
            <a:xfrm>
              <a:off x="-228600" y="5410200"/>
              <a:ext cx="4267200" cy="8382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prstClr val="white"/>
                  </a:solidFill>
                </a:rPr>
                <a:t>John Doe University Library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-228600" y="5029200"/>
              <a:ext cx="3429000" cy="5334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prstClr val="white"/>
                  </a:solidFill>
                </a:rPr>
                <a:t>Network Presence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sp>
        <p:nvSpPr>
          <p:cNvPr id="120" name="Oval 119"/>
          <p:cNvSpPr/>
          <p:nvPr/>
        </p:nvSpPr>
        <p:spPr>
          <a:xfrm>
            <a:off x="2743200" y="1752600"/>
            <a:ext cx="3124200" cy="31242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white"/>
                </a:solidFill>
              </a:rPr>
              <a:t>John Doe University Library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3352800" y="4495800"/>
            <a:ext cx="2057400" cy="20574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Cloud Sourced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219200" y="3048000"/>
            <a:ext cx="2057400" cy="20574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Decoupled Communication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5181600" y="3124200"/>
            <a:ext cx="2057400" cy="20574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External Syndication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953000" y="914400"/>
            <a:ext cx="2057400" cy="20574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</a:rPr>
              <a:t>Website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4800600" y="19812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257800" y="33528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267200" y="43434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590800" y="30480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Oval 93"/>
          <p:cNvSpPr/>
          <p:nvPr/>
        </p:nvSpPr>
        <p:spPr>
          <a:xfrm>
            <a:off x="838200" y="0"/>
            <a:ext cx="7391400" cy="7391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3733800" y="-228600"/>
            <a:ext cx="3810000" cy="3810000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056" name="Picture 8" descr="YouTube 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grpSp>
        <p:nvGrpSpPr>
          <p:cNvPr id="88" name="Group 87"/>
          <p:cNvGrpSpPr/>
          <p:nvPr/>
        </p:nvGrpSpPr>
        <p:grpSpPr>
          <a:xfrm>
            <a:off x="3200400" y="228600"/>
            <a:ext cx="5486400" cy="2904565"/>
            <a:chOff x="3200400" y="228600"/>
            <a:chExt cx="5486400" cy="2904565"/>
          </a:xfrm>
        </p:grpSpPr>
        <p:sp>
          <p:nvSpPr>
            <p:cNvPr id="87" name="Oval 86"/>
            <p:cNvSpPr/>
            <p:nvPr/>
          </p:nvSpPr>
          <p:spPr>
            <a:xfrm>
              <a:off x="70866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4267200" y="2133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6096000" y="609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" name="Group 56"/>
            <p:cNvGrpSpPr/>
            <p:nvPr/>
          </p:nvGrpSpPr>
          <p:grpSpPr>
            <a:xfrm>
              <a:off x="6858000" y="2667000"/>
              <a:ext cx="1447800" cy="466165"/>
              <a:chOff x="6858000" y="1905000"/>
              <a:chExt cx="1447800" cy="466165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6858000" y="19050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srgbClr val="1F497D"/>
                    </a:solidFill>
                  </a:rPr>
                  <a:t>Youtube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58" name="Picture 10" descr="youtube icon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34200" y="1981199"/>
                <a:ext cx="304800" cy="304801"/>
              </a:xfrm>
              <a:prstGeom prst="rect">
                <a:avLst/>
              </a:prstGeom>
              <a:noFill/>
            </p:spPr>
          </p:pic>
        </p:grpSp>
        <p:cxnSp>
          <p:nvCxnSpPr>
            <p:cNvPr id="70" name="Straight Connector 69"/>
            <p:cNvCxnSpPr>
              <a:endCxn id="49" idx="1"/>
            </p:cNvCxnSpPr>
            <p:nvPr/>
          </p:nvCxnSpPr>
          <p:spPr>
            <a:xfrm flipV="1">
              <a:off x="5791200" y="542925"/>
              <a:ext cx="514350" cy="52387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>
              <a:off x="5486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4" name="Straight Connector 63"/>
            <p:cNvCxnSpPr>
              <a:endCxn id="35" idx="1"/>
            </p:cNvCxnSpPr>
            <p:nvPr/>
          </p:nvCxnSpPr>
          <p:spPr>
            <a:xfrm>
              <a:off x="5943600" y="1219201"/>
              <a:ext cx="1295400" cy="448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endCxn id="32" idx="0"/>
            </p:cNvCxnSpPr>
            <p:nvPr/>
          </p:nvCxnSpPr>
          <p:spPr>
            <a:xfrm>
              <a:off x="5715000" y="1524000"/>
              <a:ext cx="1409700" cy="3048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endCxn id="87" idx="1"/>
            </p:cNvCxnSpPr>
            <p:nvPr/>
          </p:nvCxnSpPr>
          <p:spPr>
            <a:xfrm>
              <a:off x="5638800" y="1752600"/>
              <a:ext cx="1470118" cy="86051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257800" y="1752600"/>
              <a:ext cx="304800" cy="9906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4191000" y="1600200"/>
              <a:ext cx="762000" cy="762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191000" y="228600"/>
              <a:ext cx="1905000" cy="1905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2060"/>
                  </a:solidFill>
                </a:rPr>
                <a:t>Decoupled Communication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grpSp>
          <p:nvGrpSpPr>
            <p:cNvPr id="4" name="Group 58"/>
            <p:cNvGrpSpPr/>
            <p:nvPr/>
          </p:nvGrpSpPr>
          <p:grpSpPr>
            <a:xfrm>
              <a:off x="6172200" y="304800"/>
              <a:ext cx="1447800" cy="466165"/>
              <a:chOff x="6172200" y="304800"/>
              <a:chExt cx="1447800" cy="466165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6172200" y="3048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srgbClr val="1F497D"/>
                    </a:solidFill>
                  </a:rPr>
                  <a:t>Flickr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49" name="Picture 48" descr="flickr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305550" y="381000"/>
                <a:ext cx="323850" cy="323850"/>
              </a:xfrm>
              <a:prstGeom prst="rect">
                <a:avLst/>
              </a:prstGeom>
            </p:spPr>
          </p:pic>
        </p:grpSp>
        <p:grpSp>
          <p:nvGrpSpPr>
            <p:cNvPr id="5" name="Group 53"/>
            <p:cNvGrpSpPr/>
            <p:nvPr/>
          </p:nvGrpSpPr>
          <p:grpSpPr>
            <a:xfrm>
              <a:off x="3200400" y="2209800"/>
              <a:ext cx="1447800" cy="457200"/>
              <a:chOff x="5334000" y="1066800"/>
              <a:chExt cx="1447800" cy="457200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5334000" y="1066800"/>
                <a:ext cx="1447800" cy="45720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Twitter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68" name="Picture 20" descr="bird, social network, twitter ico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10200" y="1134035"/>
                <a:ext cx="304800" cy="304800"/>
              </a:xfrm>
              <a:prstGeom prst="rect">
                <a:avLst/>
              </a:prstGeom>
              <a:noFill/>
            </p:spPr>
          </p:pic>
        </p:grpSp>
        <p:sp>
          <p:nvSpPr>
            <p:cNvPr id="83" name="Oval 82"/>
            <p:cNvSpPr/>
            <p:nvPr/>
          </p:nvSpPr>
          <p:spPr>
            <a:xfrm>
              <a:off x="7162800" y="11430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6934200" y="1752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Group 54"/>
            <p:cNvGrpSpPr/>
            <p:nvPr/>
          </p:nvGrpSpPr>
          <p:grpSpPr>
            <a:xfrm>
              <a:off x="6400800" y="1828800"/>
              <a:ext cx="1447800" cy="466165"/>
              <a:chOff x="5257800" y="1828800"/>
              <a:chExt cx="1447800" cy="466165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5257800" y="18288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  </a:t>
                </a:r>
                <a:r>
                  <a:rPr lang="en-US" sz="1200" dirty="0" err="1" smtClean="0">
                    <a:solidFill>
                      <a:srgbClr val="1F497D"/>
                    </a:solidFill>
                  </a:rPr>
                  <a:t>Facebook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50" name="Picture 2" descr="facebook, fb, social media ico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334000" y="1896035"/>
                <a:ext cx="304800" cy="304801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55"/>
            <p:cNvGrpSpPr/>
            <p:nvPr/>
          </p:nvGrpSpPr>
          <p:grpSpPr>
            <a:xfrm>
              <a:off x="7239000" y="990600"/>
              <a:ext cx="1447800" cy="466165"/>
              <a:chOff x="7162800" y="914400"/>
              <a:chExt cx="1447800" cy="466165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162800" y="9144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Blogs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66" name="Picture 18" descr="feed, rss icon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315200" y="981636"/>
                <a:ext cx="304800" cy="304801"/>
              </a:xfrm>
              <a:prstGeom prst="rect">
                <a:avLst/>
              </a:prstGeom>
              <a:noFill/>
            </p:spPr>
          </p:pic>
        </p:grpSp>
        <p:grpSp>
          <p:nvGrpSpPr>
            <p:cNvPr id="8" name="Group 57"/>
            <p:cNvGrpSpPr/>
            <p:nvPr/>
          </p:nvGrpSpPr>
          <p:grpSpPr>
            <a:xfrm>
              <a:off x="4953000" y="2667000"/>
              <a:ext cx="1447800" cy="466165"/>
              <a:chOff x="6781800" y="2743200"/>
              <a:chExt cx="1447800" cy="466165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6781800" y="27432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Google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54" name="Picture 6" descr="google icon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858000" y="2810435"/>
                <a:ext cx="304800" cy="30480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0" name="Group 89"/>
          <p:cNvGrpSpPr/>
          <p:nvPr/>
        </p:nvGrpSpPr>
        <p:grpSpPr>
          <a:xfrm>
            <a:off x="4114800" y="3657600"/>
            <a:ext cx="4648200" cy="3581400"/>
            <a:chOff x="4114800" y="3657600"/>
            <a:chExt cx="4648200" cy="3581400"/>
          </a:xfrm>
        </p:grpSpPr>
        <p:sp>
          <p:nvSpPr>
            <p:cNvPr id="75" name="Oval 74"/>
            <p:cNvSpPr/>
            <p:nvPr/>
          </p:nvSpPr>
          <p:spPr>
            <a:xfrm>
              <a:off x="5715000" y="5029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105400" y="3657600"/>
              <a:ext cx="3581400" cy="3581400"/>
            </a:xfrm>
            <a:prstGeom prst="ellipse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V="1">
              <a:off x="5410200" y="5715000"/>
              <a:ext cx="914400" cy="457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5486400" y="6019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5791200" y="4343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7924800" y="4419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6" name="Straight Connector 75"/>
            <p:cNvCxnSpPr>
              <a:endCxn id="51" idx="2"/>
            </p:cNvCxnSpPr>
            <p:nvPr/>
          </p:nvCxnSpPr>
          <p:spPr>
            <a:xfrm flipV="1">
              <a:off x="7162800" y="4504765"/>
              <a:ext cx="876300" cy="67683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06" idx="6"/>
            </p:cNvCxnSpPr>
            <p:nvPr/>
          </p:nvCxnSpPr>
          <p:spPr>
            <a:xfrm>
              <a:off x="5943600" y="4419600"/>
              <a:ext cx="1219200" cy="5334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7315200" y="40386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1F497D"/>
                  </a:solidFill>
                </a:rPr>
                <a:t>Knowledgebase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114800" y="59436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1F497D"/>
                  </a:solidFill>
                </a:rPr>
                <a:t>Resolver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53000" y="38862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1F497D"/>
                  </a:solidFill>
                </a:rPr>
                <a:t>Discovery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  <p:cxnSp>
          <p:nvCxnSpPr>
            <p:cNvPr id="71" name="Straight Connector 70"/>
            <p:cNvCxnSpPr>
              <a:stCxn id="67" idx="3"/>
            </p:cNvCxnSpPr>
            <p:nvPr/>
          </p:nvCxnSpPr>
          <p:spPr>
            <a:xfrm>
              <a:off x="5562600" y="4881283"/>
              <a:ext cx="1371600" cy="37651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5943600" y="4572000"/>
              <a:ext cx="1905000" cy="1905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2060"/>
                  </a:solidFill>
                </a:rPr>
                <a:t>Cloud Sourced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512904" y="4800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4114800" y="46482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err="1" smtClean="0">
                  <a:solidFill>
                    <a:srgbClr val="1F497D"/>
                  </a:solidFill>
                </a:rPr>
                <a:t>Libguides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>
          <a:xfrm>
            <a:off x="457200" y="-457200"/>
            <a:ext cx="7620000" cy="7620000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-228600" y="-1600200"/>
            <a:ext cx="9144000" cy="9144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0" y="-136525"/>
            <a:ext cx="8991600" cy="6689725"/>
            <a:chOff x="0" y="-136525"/>
            <a:chExt cx="8991600" cy="6689725"/>
          </a:xfrm>
        </p:grpSpPr>
        <p:sp>
          <p:nvSpPr>
            <p:cNvPr id="115" name="Oval 114"/>
            <p:cNvSpPr/>
            <p:nvPr/>
          </p:nvSpPr>
          <p:spPr>
            <a:xfrm>
              <a:off x="2590800" y="4191000"/>
              <a:ext cx="2286000" cy="228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3733800" y="6096000"/>
              <a:ext cx="1066800" cy="457200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white"/>
                  </a:solidFill>
                </a:rPr>
                <a:t>Digital Archive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0" y="-136525"/>
              <a:ext cx="8991600" cy="6232525"/>
              <a:chOff x="0" y="-136525"/>
              <a:chExt cx="8991600" cy="6232525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4495800" y="2438400"/>
                <a:ext cx="2286000" cy="228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791200" y="152400"/>
                <a:ext cx="2286000" cy="228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0" y="1371600"/>
                <a:ext cx="2286000" cy="228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6" name="Picture 8" descr="YouTube home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55575" y="-136525"/>
                <a:ext cx="9525" cy="9525"/>
              </a:xfrm>
              <a:prstGeom prst="rect">
                <a:avLst/>
              </a:prstGeom>
              <a:noFill/>
            </p:spPr>
          </p:pic>
          <p:cxnSp>
            <p:nvCxnSpPr>
              <p:cNvPr id="147" name="Straight Connector 146"/>
              <p:cNvCxnSpPr/>
              <p:nvPr/>
            </p:nvCxnSpPr>
            <p:spPr>
              <a:xfrm flipH="1">
                <a:off x="1752600" y="1223683"/>
                <a:ext cx="4495800" cy="342451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Oval 171"/>
              <p:cNvSpPr/>
              <p:nvPr/>
            </p:nvSpPr>
            <p:spPr>
              <a:xfrm>
                <a:off x="6248400" y="1143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5" name="Straight Connector 64"/>
              <p:cNvCxnSpPr>
                <a:stCxn id="141" idx="1"/>
              </p:cNvCxnSpPr>
              <p:nvPr/>
            </p:nvCxnSpPr>
            <p:spPr>
              <a:xfrm flipH="1" flipV="1">
                <a:off x="1295400" y="5105400"/>
                <a:ext cx="1752600" cy="156883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140" idx="1"/>
              </p:cNvCxnSpPr>
              <p:nvPr/>
            </p:nvCxnSpPr>
            <p:spPr>
              <a:xfrm flipH="1">
                <a:off x="1905000" y="3585883"/>
                <a:ext cx="3048000" cy="151951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143000" y="2743200"/>
                <a:ext cx="190500" cy="181983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Oval 138"/>
              <p:cNvSpPr/>
              <p:nvPr/>
            </p:nvSpPr>
            <p:spPr>
              <a:xfrm>
                <a:off x="457200" y="4191000"/>
                <a:ext cx="1905000" cy="1905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</a:rPr>
                  <a:t>External Syndication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2971800" y="5181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876800" y="3505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1066800" y="2667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ounded Rectangle 139"/>
              <p:cNvSpPr/>
              <p:nvPr/>
            </p:nvSpPr>
            <p:spPr>
              <a:xfrm>
                <a:off x="4953000" y="33528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Services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>
                <a:off x="3048000" y="50292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Data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>
                <a:off x="381000" y="22860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RSS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2" name="Rounded Rectangle 141"/>
              <p:cNvSpPr/>
              <p:nvPr/>
            </p:nvSpPr>
            <p:spPr>
              <a:xfrm>
                <a:off x="6324600" y="9906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Metadata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7620000" y="17526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Europeana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7010400" y="3810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WorldCat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5105400" y="14478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Scirus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239000" y="22860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Ethos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5638800" y="5334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ArchivesGrid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6248400" y="18288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Suncat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7924800" y="9144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Summon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4572000" y="55626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Jorum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ounded Rectangle 94"/>
              <p:cNvSpPr/>
              <p:nvPr/>
            </p:nvSpPr>
            <p:spPr>
              <a:xfrm>
                <a:off x="3810000" y="30480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Linked Data (Catalog)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6400800" y="2971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OAI-PMH (</a:t>
                </a:r>
                <a:r>
                  <a:rPr lang="en-US" sz="1200" dirty="0" err="1" smtClean="0">
                    <a:solidFill>
                      <a:prstClr val="white"/>
                    </a:solidFill>
                  </a:rPr>
                  <a:t>Dspace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)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5410200" y="44196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Z39.50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4343400" y="4114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Library APIs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6324600" y="38862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Proxy Widgets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5791200" y="25146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Proxy Toolbar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4419600" y="23622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Mobilepp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304800" y="32004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Discovery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1981200" y="2209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Catalogue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1524000" y="2971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Dspace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1447800" y="16002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Blogs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</p:grp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blogs.bgsu.edu/librarysleevefacing/files/2012/08/blogAug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596708" cy="276999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http://blogs.bgsu.edu/librarysleevefacing/2012/08/15/bookends</a:t>
            </a:r>
            <a:r>
              <a:rPr lang="en-US" sz="12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/</a:t>
            </a:r>
            <a:endParaRPr lang="en-US" sz="12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1875" y="228600"/>
            <a:ext cx="4539896" cy="2062103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Creating conversations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around collections:</a:t>
            </a:r>
          </a:p>
          <a:p>
            <a:pPr algn="r"/>
            <a:r>
              <a:rPr lang="en-US" sz="2800" dirty="0" err="1" smtClean="0">
                <a:solidFill>
                  <a:schemeClr val="bg1"/>
                </a:solidFill>
              </a:rPr>
              <a:t>Sleevefacing</a:t>
            </a:r>
            <a:r>
              <a:rPr lang="en-US" sz="2800" dirty="0" smtClean="0">
                <a:solidFill>
                  <a:schemeClr val="bg1"/>
                </a:solidFill>
              </a:rPr>
              <a:t> at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Bowling Green State </a:t>
            </a:r>
            <a:r>
              <a:rPr lang="en-US" sz="2800" dirty="0" err="1" smtClean="0">
                <a:solidFill>
                  <a:schemeClr val="bg1"/>
                </a:solidFill>
              </a:rPr>
              <a:t>Univ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450" cy="71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0"/>
            <a:ext cx="9115425" cy="847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1650" cy="712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nagit_PPT952C" descr="PPT952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52800"/>
            <a:ext cx="9144000" cy="2955381"/>
          </a:xfrm>
          <a:prstGeom prst="rect">
            <a:avLst/>
          </a:prstGeom>
        </p:spPr>
      </p:pic>
      <p:pic>
        <p:nvPicPr>
          <p:cNvPr id="9" name="Snagit_PPT270" descr="PPT27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209886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Now: engage with creation, management, use and sharing of all information resources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/>
          <a:p>
            <a:r>
              <a:rPr lang="en-US" dirty="0" smtClean="0"/>
              <a:t>Then: acquire external resources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191000" y="1066800"/>
            <a:ext cx="433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3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676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/>
          <p:nvPr/>
        </p:nvGrpSpPr>
        <p:grpSpPr>
          <a:xfrm>
            <a:off x="1676400" y="533400"/>
            <a:ext cx="5791200" cy="4800600"/>
            <a:chOff x="1676400" y="533400"/>
            <a:chExt cx="5791200" cy="4800600"/>
          </a:xfrm>
        </p:grpSpPr>
        <p:sp>
          <p:nvSpPr>
            <p:cNvPr id="14338" name="Text Box 3"/>
            <p:cNvSpPr txBox="1">
              <a:spLocks noChangeArrowheads="1"/>
            </p:cNvSpPr>
            <p:nvPr/>
          </p:nvSpPr>
          <p:spPr bwMode="auto">
            <a:xfrm>
              <a:off x="3382963" y="533400"/>
              <a:ext cx="5191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7F7F7F"/>
                  </a:solidFill>
                </a:rPr>
                <a:t>high</a:t>
              </a:r>
            </a:p>
          </p:txBody>
        </p:sp>
        <p:sp>
          <p:nvSpPr>
            <p:cNvPr id="14339" name="Text Box 4"/>
            <p:cNvSpPr txBox="1">
              <a:spLocks noChangeArrowheads="1"/>
            </p:cNvSpPr>
            <p:nvPr/>
          </p:nvSpPr>
          <p:spPr bwMode="auto">
            <a:xfrm>
              <a:off x="5230813" y="533400"/>
              <a:ext cx="530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7F7F7F"/>
                  </a:solidFill>
                </a:rPr>
                <a:t>low</a:t>
              </a:r>
            </a:p>
          </p:txBody>
        </p:sp>
        <p:sp>
          <p:nvSpPr>
            <p:cNvPr id="14340" name="Text Box 5"/>
            <p:cNvSpPr txBox="1">
              <a:spLocks noChangeArrowheads="1"/>
            </p:cNvSpPr>
            <p:nvPr/>
          </p:nvSpPr>
          <p:spPr bwMode="auto">
            <a:xfrm rot="-5400000">
              <a:off x="2549525" y="1703388"/>
              <a:ext cx="4508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7F7F7F"/>
                  </a:solidFill>
                </a:rPr>
                <a:t>low</a:t>
              </a:r>
            </a:p>
          </p:txBody>
        </p:sp>
        <p:sp>
          <p:nvSpPr>
            <p:cNvPr id="14341" name="Text Box 6"/>
            <p:cNvSpPr txBox="1">
              <a:spLocks noChangeArrowheads="1"/>
            </p:cNvSpPr>
            <p:nvPr/>
          </p:nvSpPr>
          <p:spPr bwMode="auto">
            <a:xfrm rot="-5400000">
              <a:off x="2515394" y="3779044"/>
              <a:ext cx="5191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7F7F7F"/>
                  </a:solidFill>
                </a:rPr>
                <a:t>high</a:t>
              </a:r>
            </a:p>
          </p:txBody>
        </p:sp>
        <p:sp>
          <p:nvSpPr>
            <p:cNvPr id="14343" name="Text Box 12"/>
            <p:cNvSpPr txBox="1">
              <a:spLocks noChangeArrowheads="1"/>
            </p:cNvSpPr>
            <p:nvPr/>
          </p:nvSpPr>
          <p:spPr bwMode="auto">
            <a:xfrm rot="-5400000">
              <a:off x="946944" y="2405857"/>
              <a:ext cx="1919288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dirty="0">
                  <a:solidFill>
                    <a:srgbClr val="F79646"/>
                  </a:solidFill>
                </a:rPr>
                <a:t>Uniqueness</a:t>
              </a:r>
            </a:p>
          </p:txBody>
        </p:sp>
        <p:sp>
          <p:nvSpPr>
            <p:cNvPr id="14344" name="Rectangle 7"/>
            <p:cNvSpPr>
              <a:spLocks noChangeArrowheads="1"/>
            </p:cNvSpPr>
            <p:nvPr/>
          </p:nvSpPr>
          <p:spPr bwMode="auto">
            <a:xfrm>
              <a:off x="3095625" y="898525"/>
              <a:ext cx="3487738" cy="4206875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7F7F7F"/>
                </a:solidFill>
                <a:latin typeface="Verdana" pitchFamily="34" charset="0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3108325" y="898525"/>
              <a:ext cx="3475038" cy="4206875"/>
              <a:chOff x="2208" y="1008"/>
              <a:chExt cx="3024" cy="2736"/>
            </a:xfrm>
          </p:grpSpPr>
          <p:sp>
            <p:nvSpPr>
              <p:cNvPr id="14355" name="Line 9"/>
              <p:cNvSpPr>
                <a:spLocks noChangeShapeType="1"/>
              </p:cNvSpPr>
              <p:nvPr/>
            </p:nvSpPr>
            <p:spPr bwMode="auto">
              <a:xfrm>
                <a:off x="3696" y="1008"/>
                <a:ext cx="0" cy="273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56" name="Line 10"/>
              <p:cNvSpPr>
                <a:spLocks noChangeShapeType="1"/>
              </p:cNvSpPr>
              <p:nvPr/>
            </p:nvSpPr>
            <p:spPr bwMode="auto">
              <a:xfrm flipV="1">
                <a:off x="2208" y="2352"/>
                <a:ext cx="302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32" name="Straight Connector 31"/>
            <p:cNvCxnSpPr/>
            <p:nvPr/>
          </p:nvCxnSpPr>
          <p:spPr>
            <a:xfrm rot="16200000" flipH="1">
              <a:off x="2933700" y="1104900"/>
              <a:ext cx="2057400" cy="1676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5791200" y="2743200"/>
              <a:ext cx="1676400" cy="4572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Low Stewardship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2209800" y="2743200"/>
              <a:ext cx="1676400" cy="4572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High Stewardship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4038600" y="4876800"/>
              <a:ext cx="1676400" cy="4572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In few collections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962400" y="685801"/>
              <a:ext cx="1676400" cy="4572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In many collections</a:t>
              </a:r>
            </a:p>
          </p:txBody>
        </p:sp>
      </p:grpSp>
      <p:sp>
        <p:nvSpPr>
          <p:cNvPr id="14337" name="Title 6"/>
          <p:cNvSpPr>
            <a:spLocks noGrp="1"/>
          </p:cNvSpPr>
          <p:nvPr>
            <p:ph type="title" idx="4294967295"/>
          </p:nvPr>
        </p:nvSpPr>
        <p:spPr>
          <a:xfrm>
            <a:off x="0" y="5638800"/>
            <a:ext cx="8229600" cy="990600"/>
          </a:xfrm>
        </p:spPr>
        <p:txBody>
          <a:bodyPr/>
          <a:lstStyle/>
          <a:p>
            <a:pPr algn="l" eaLnBrk="1" hangingPunct="1"/>
            <a:r>
              <a:rPr lang="en-US" sz="3200" b="1" dirty="0" smtClean="0"/>
              <a:t>COLLECTIONS GRID</a:t>
            </a:r>
            <a:br>
              <a:rPr lang="en-US" sz="3200" b="1" dirty="0" smtClean="0"/>
            </a:br>
            <a:r>
              <a:rPr lang="en-US" sz="1100" b="1" dirty="0" smtClean="0"/>
              <a:t>(</a:t>
            </a:r>
            <a:r>
              <a:rPr lang="en-US" sz="1100" b="1" dirty="0" err="1" smtClean="0"/>
              <a:t>Lorcan</a:t>
            </a:r>
            <a:r>
              <a:rPr lang="en-US" sz="1100" b="1" dirty="0" smtClean="0"/>
              <a:t> Dempsey and Eric Childress, OCLC Research)</a:t>
            </a:r>
            <a:endParaRPr lang="en-US" sz="3200" b="1" dirty="0" smtClean="0"/>
          </a:p>
        </p:txBody>
      </p:sp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3352800" y="76200"/>
            <a:ext cx="312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79646"/>
                </a:solidFill>
              </a:rPr>
              <a:t>Stewardship/scarcity</a:t>
            </a:r>
            <a:endParaRPr lang="en-US" sz="2000" b="1" dirty="0">
              <a:solidFill>
                <a:srgbClr val="F79646"/>
              </a:solidFill>
            </a:endParaRPr>
          </a:p>
        </p:txBody>
      </p:sp>
      <p:grpSp>
        <p:nvGrpSpPr>
          <p:cNvPr id="4" name="Group 26"/>
          <p:cNvGrpSpPr/>
          <p:nvPr/>
        </p:nvGrpSpPr>
        <p:grpSpPr>
          <a:xfrm>
            <a:off x="4991100" y="914400"/>
            <a:ext cx="3970338" cy="1668463"/>
            <a:chOff x="4991100" y="914400"/>
            <a:chExt cx="3970338" cy="1668463"/>
          </a:xfrm>
        </p:grpSpPr>
        <p:sp>
          <p:nvSpPr>
            <p:cNvPr id="14346" name="Text Box 35"/>
            <p:cNvSpPr txBox="1">
              <a:spLocks noChangeArrowheads="1"/>
            </p:cNvSpPr>
            <p:nvPr/>
          </p:nvSpPr>
          <p:spPr bwMode="auto">
            <a:xfrm>
              <a:off x="6765925" y="914400"/>
              <a:ext cx="2195513" cy="1230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solidFill>
                    <a:srgbClr val="FF6600"/>
                  </a:solidFill>
                </a:rPr>
                <a:t>Low-Low</a:t>
              </a:r>
            </a:p>
            <a:p>
              <a:r>
                <a:rPr lang="en-US" sz="1600" b="1" dirty="0">
                  <a:solidFill>
                    <a:prstClr val="white">
                      <a:lumMod val="75000"/>
                    </a:prstClr>
                  </a:solidFill>
                </a:rPr>
                <a:t>Freely-accessible web resources</a:t>
              </a:r>
            </a:p>
            <a:p>
              <a:r>
                <a:rPr lang="en-US" sz="1400" dirty="0">
                  <a:solidFill>
                    <a:prstClr val="white">
                      <a:lumMod val="75000"/>
                    </a:prstClr>
                  </a:solidFill>
                </a:rPr>
                <a:t>Open source software</a:t>
              </a:r>
            </a:p>
            <a:p>
              <a:r>
                <a:rPr lang="en-US" sz="1400" dirty="0">
                  <a:solidFill>
                    <a:prstClr val="white">
                      <a:lumMod val="75000"/>
                    </a:prstClr>
                  </a:solidFill>
                </a:rPr>
                <a:t>Newsgroup archives</a:t>
              </a:r>
            </a:p>
          </p:txBody>
        </p:sp>
        <p:pic>
          <p:nvPicPr>
            <p:cNvPr id="14347" name="Picture 44" descr="WebResources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91100" y="1355725"/>
              <a:ext cx="1227138" cy="1227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5"/>
          <p:cNvGrpSpPr/>
          <p:nvPr/>
        </p:nvGrpSpPr>
        <p:grpSpPr>
          <a:xfrm>
            <a:off x="182563" y="838200"/>
            <a:ext cx="4664075" cy="1720850"/>
            <a:chOff x="182563" y="838200"/>
            <a:chExt cx="4664075" cy="1720850"/>
          </a:xfrm>
        </p:grpSpPr>
        <p:sp>
          <p:nvSpPr>
            <p:cNvPr id="14349" name="Text Box 32"/>
            <p:cNvSpPr txBox="1">
              <a:spLocks noChangeArrowheads="1"/>
            </p:cNvSpPr>
            <p:nvPr/>
          </p:nvSpPr>
          <p:spPr bwMode="auto">
            <a:xfrm>
              <a:off x="182563" y="838200"/>
              <a:ext cx="2103437" cy="163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solidFill>
                    <a:srgbClr val="FF6600"/>
                  </a:solidFill>
                </a:rPr>
                <a:t>Low-High</a:t>
              </a:r>
            </a:p>
            <a:p>
              <a:r>
                <a:rPr lang="en-US" sz="1600" b="1" dirty="0">
                  <a:solidFill>
                    <a:prstClr val="white">
                      <a:lumMod val="75000"/>
                    </a:prstClr>
                  </a:solidFill>
                </a:rPr>
                <a:t>Books &amp; Journals</a:t>
              </a:r>
            </a:p>
            <a:p>
              <a:r>
                <a:rPr lang="en-US" sz="1400" dirty="0">
                  <a:solidFill>
                    <a:prstClr val="white">
                      <a:lumMod val="75000"/>
                    </a:prstClr>
                  </a:solidFill>
                </a:rPr>
                <a:t>Newspapers</a:t>
              </a:r>
            </a:p>
            <a:p>
              <a:r>
                <a:rPr lang="en-US" sz="1400" dirty="0">
                  <a:solidFill>
                    <a:prstClr val="white">
                      <a:lumMod val="75000"/>
                    </a:prstClr>
                  </a:solidFill>
                </a:rPr>
                <a:t>Gov Documents</a:t>
              </a:r>
            </a:p>
            <a:p>
              <a:r>
                <a:rPr lang="en-US" sz="1400" dirty="0">
                  <a:solidFill>
                    <a:prstClr val="white">
                      <a:lumMod val="75000"/>
                    </a:prstClr>
                  </a:solidFill>
                </a:rPr>
                <a:t>CD &amp; DVD</a:t>
              </a:r>
            </a:p>
            <a:p>
              <a:r>
                <a:rPr lang="en-US" sz="1400" dirty="0">
                  <a:solidFill>
                    <a:prstClr val="white">
                      <a:lumMod val="75000"/>
                    </a:prstClr>
                  </a:solidFill>
                </a:rPr>
                <a:t>Maps</a:t>
              </a:r>
            </a:p>
            <a:p>
              <a:r>
                <a:rPr lang="en-US" sz="1400" dirty="0">
                  <a:solidFill>
                    <a:prstClr val="white">
                      <a:lumMod val="75000"/>
                    </a:prstClr>
                  </a:solidFill>
                </a:rPr>
                <a:t>Scores</a:t>
              </a:r>
              <a:endParaRPr lang="en-US" sz="1400" b="1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pic>
          <p:nvPicPr>
            <p:cNvPr id="14350" name="Picture 48" descr="booksjournal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08325" y="1400175"/>
              <a:ext cx="1738313" cy="1158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8"/>
          <p:cNvGrpSpPr/>
          <p:nvPr/>
        </p:nvGrpSpPr>
        <p:grpSpPr>
          <a:xfrm>
            <a:off x="182563" y="3311525"/>
            <a:ext cx="8778875" cy="2554288"/>
            <a:chOff x="182563" y="3311525"/>
            <a:chExt cx="8778875" cy="2554288"/>
          </a:xfrm>
        </p:grpSpPr>
        <p:grpSp>
          <p:nvGrpSpPr>
            <p:cNvPr id="7" name="Group 27"/>
            <p:cNvGrpSpPr/>
            <p:nvPr/>
          </p:nvGrpSpPr>
          <p:grpSpPr>
            <a:xfrm>
              <a:off x="4937125" y="3311525"/>
              <a:ext cx="4024313" cy="2554288"/>
              <a:chOff x="4937125" y="3311525"/>
              <a:chExt cx="4024313" cy="2554288"/>
            </a:xfrm>
          </p:grpSpPr>
          <p:sp>
            <p:nvSpPr>
              <p:cNvPr id="14351" name="Text Box 34"/>
              <p:cNvSpPr txBox="1">
                <a:spLocks noChangeArrowheads="1"/>
              </p:cNvSpPr>
              <p:nvPr/>
            </p:nvSpPr>
            <p:spPr bwMode="auto">
              <a:xfrm>
                <a:off x="6675438" y="3311525"/>
                <a:ext cx="2286000" cy="2554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dirty="0">
                    <a:solidFill>
                      <a:srgbClr val="FF6600"/>
                    </a:solidFill>
                  </a:rPr>
                  <a:t>High-Low</a:t>
                </a:r>
              </a:p>
              <a:p>
                <a:r>
                  <a:rPr lang="en-US" sz="1600" b="1" dirty="0">
                    <a:solidFill>
                      <a:prstClr val="white">
                        <a:lumMod val="75000"/>
                      </a:prstClr>
                    </a:solidFill>
                  </a:rPr>
                  <a:t>Research &amp; Learning Materials</a:t>
                </a:r>
                <a:r>
                  <a:rPr lang="en-US" sz="1600" dirty="0">
                    <a:solidFill>
                      <a:prstClr val="white">
                        <a:lumMod val="75000"/>
                      </a:prstClr>
                    </a:solidFill>
                  </a:rPr>
                  <a:t> </a:t>
                </a:r>
              </a:p>
              <a:p>
                <a:r>
                  <a:rPr lang="en-US" sz="1600" b="1" dirty="0" smtClean="0">
                    <a:solidFill>
                      <a:prstClr val="white">
                        <a:lumMod val="75000"/>
                      </a:prstClr>
                    </a:solidFill>
                  </a:rPr>
                  <a:t>Institutional </a:t>
                </a:r>
                <a:r>
                  <a:rPr lang="en-US" sz="1600" b="1" dirty="0">
                    <a:solidFill>
                      <a:prstClr val="white">
                        <a:lumMod val="75000"/>
                      </a:prstClr>
                    </a:solidFill>
                  </a:rPr>
                  <a:t>records</a:t>
                </a:r>
              </a:p>
              <a:p>
                <a:r>
                  <a:rPr lang="en-US" sz="1400" dirty="0" err="1">
                    <a:solidFill>
                      <a:prstClr val="white">
                        <a:lumMod val="75000"/>
                      </a:prstClr>
                    </a:solidFill>
                  </a:rPr>
                  <a:t>ePrints</a:t>
                </a:r>
                <a:r>
                  <a:rPr lang="en-US" sz="1400" dirty="0">
                    <a:solidFill>
                      <a:prstClr val="white">
                        <a:lumMod val="75000"/>
                      </a:prstClr>
                    </a:solidFill>
                  </a:rPr>
                  <a:t>/tech reports</a:t>
                </a:r>
              </a:p>
              <a:p>
                <a:r>
                  <a:rPr lang="en-US" sz="1400" dirty="0">
                    <a:solidFill>
                      <a:prstClr val="white">
                        <a:lumMod val="75000"/>
                      </a:prstClr>
                    </a:solidFill>
                  </a:rPr>
                  <a:t>Learning objects</a:t>
                </a:r>
              </a:p>
              <a:p>
                <a:r>
                  <a:rPr lang="en-US" sz="1400" dirty="0">
                    <a:solidFill>
                      <a:prstClr val="white">
                        <a:lumMod val="75000"/>
                      </a:prstClr>
                    </a:solidFill>
                  </a:rPr>
                  <a:t>Courseware</a:t>
                </a:r>
              </a:p>
              <a:p>
                <a:r>
                  <a:rPr lang="en-US" sz="1400" dirty="0">
                    <a:solidFill>
                      <a:prstClr val="white">
                        <a:lumMod val="75000"/>
                      </a:prstClr>
                    </a:solidFill>
                  </a:rPr>
                  <a:t>E-portfolios</a:t>
                </a:r>
              </a:p>
              <a:p>
                <a:r>
                  <a:rPr lang="en-US" sz="1400" dirty="0">
                    <a:solidFill>
                      <a:prstClr val="white">
                        <a:lumMod val="75000"/>
                      </a:prstClr>
                    </a:solidFill>
                  </a:rPr>
                  <a:t>Research data</a:t>
                </a:r>
              </a:p>
              <a:p>
                <a:r>
                  <a:rPr lang="en-US" sz="1400" dirty="0">
                    <a:solidFill>
                      <a:srgbClr val="F79646"/>
                    </a:solidFill>
                  </a:rPr>
                  <a:t>Prospectus</a:t>
                </a:r>
              </a:p>
              <a:p>
                <a:r>
                  <a:rPr lang="en-US" sz="1400" dirty="0" err="1">
                    <a:solidFill>
                      <a:srgbClr val="F79646"/>
                    </a:solidFill>
                  </a:rPr>
                  <a:t>Insitutional</a:t>
                </a:r>
                <a:r>
                  <a:rPr lang="en-US" sz="1400" dirty="0">
                    <a:solidFill>
                      <a:srgbClr val="F79646"/>
                    </a:solidFill>
                  </a:rPr>
                  <a:t> website</a:t>
                </a:r>
              </a:p>
            </p:txBody>
          </p:sp>
          <p:pic>
            <p:nvPicPr>
              <p:cNvPr id="14352" name="Picture 50" descr="researchandlearning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937125" y="3551238"/>
                <a:ext cx="1555750" cy="1036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353" name="Text Box 33"/>
            <p:cNvSpPr txBox="1">
              <a:spLocks noChangeArrowheads="1"/>
            </p:cNvSpPr>
            <p:nvPr/>
          </p:nvSpPr>
          <p:spPr bwMode="auto">
            <a:xfrm>
              <a:off x="182563" y="3459163"/>
              <a:ext cx="2835275" cy="163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solidFill>
                    <a:srgbClr val="FF6600"/>
                  </a:solidFill>
                </a:rPr>
                <a:t>High-High</a:t>
              </a:r>
            </a:p>
            <a:p>
              <a:r>
                <a:rPr lang="en-US" sz="1600" b="1" dirty="0">
                  <a:solidFill>
                    <a:prstClr val="white">
                      <a:lumMod val="75000"/>
                    </a:prstClr>
                  </a:solidFill>
                </a:rPr>
                <a:t>Special  Collections</a:t>
              </a:r>
            </a:p>
            <a:p>
              <a:r>
                <a:rPr lang="en-US" sz="1400" dirty="0">
                  <a:solidFill>
                    <a:prstClr val="white">
                      <a:lumMod val="75000"/>
                    </a:prstClr>
                  </a:solidFill>
                </a:rPr>
                <a:t>Rare books</a:t>
              </a:r>
            </a:p>
            <a:p>
              <a:r>
                <a:rPr lang="en-US" sz="1400" dirty="0">
                  <a:solidFill>
                    <a:prstClr val="white">
                      <a:lumMod val="75000"/>
                    </a:prstClr>
                  </a:solidFill>
                </a:rPr>
                <a:t>Local/Historical Newspapers</a:t>
              </a:r>
            </a:p>
            <a:p>
              <a:r>
                <a:rPr lang="en-US" sz="1400" dirty="0">
                  <a:solidFill>
                    <a:prstClr val="white">
                      <a:lumMod val="75000"/>
                    </a:prstClr>
                  </a:solidFill>
                </a:rPr>
                <a:t>Local History Materials</a:t>
              </a:r>
            </a:p>
            <a:p>
              <a:r>
                <a:rPr lang="en-US" sz="1400" dirty="0">
                  <a:solidFill>
                    <a:prstClr val="white">
                      <a:lumMod val="75000"/>
                    </a:prstClr>
                  </a:solidFill>
                </a:rPr>
                <a:t>Archives &amp; Manuscripts</a:t>
              </a:r>
            </a:p>
            <a:p>
              <a:r>
                <a:rPr lang="en-US" sz="1400" dirty="0">
                  <a:solidFill>
                    <a:prstClr val="white">
                      <a:lumMod val="75000"/>
                    </a:prstClr>
                  </a:solidFill>
                </a:rPr>
                <a:t>Theses &amp; dissertations</a:t>
              </a:r>
            </a:p>
          </p:txBody>
        </p:sp>
        <p:pic>
          <p:nvPicPr>
            <p:cNvPr id="14354" name="Picture 51" descr="specialcollections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0400" y="3641725"/>
              <a:ext cx="1462088" cy="97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36"/>
          <p:cNvSpPr txBox="1">
            <a:spLocks noChangeArrowheads="1"/>
          </p:cNvSpPr>
          <p:nvPr/>
        </p:nvSpPr>
        <p:spPr bwMode="auto">
          <a:xfrm>
            <a:off x="228600" y="228600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Collections Grid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1219200"/>
            <a:ext cx="6553200" cy="4495800"/>
          </a:xfrm>
          <a:prstGeom prst="rect">
            <a:avLst/>
          </a:prstGeom>
          <a:solidFill>
            <a:schemeClr val="tx1">
              <a:lumMod val="85000"/>
              <a:alpha val="27059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 rot="16200000" flipH="1">
            <a:off x="2324101" y="3467100"/>
            <a:ext cx="449580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1"/>
            <a:endCxn id="4" idx="3"/>
          </p:cNvCxnSpPr>
          <p:nvPr/>
        </p:nvCxnSpPr>
        <p:spPr>
          <a:xfrm rot="10800000" flipH="1">
            <a:off x="1295400" y="3467100"/>
            <a:ext cx="6553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086600" y="3124200"/>
            <a:ext cx="1905000" cy="582613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>
                <a:solidFill>
                  <a:srgbClr val="FFFFFF"/>
                </a:solidFill>
              </a:rPr>
              <a:t>Low Stewardship</a:t>
            </a:r>
          </a:p>
        </p:txBody>
      </p:sp>
      <p:sp>
        <p:nvSpPr>
          <p:cNvPr id="18" name="Oval 17"/>
          <p:cNvSpPr/>
          <p:nvPr/>
        </p:nvSpPr>
        <p:spPr>
          <a:xfrm>
            <a:off x="152400" y="3124200"/>
            <a:ext cx="1905000" cy="582613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FFFF"/>
                </a:solidFill>
              </a:rPr>
              <a:t>High Stewardship</a:t>
            </a:r>
          </a:p>
        </p:txBody>
      </p:sp>
      <p:sp>
        <p:nvSpPr>
          <p:cNvPr id="19" name="Oval 18"/>
          <p:cNvSpPr/>
          <p:nvPr/>
        </p:nvSpPr>
        <p:spPr>
          <a:xfrm>
            <a:off x="3581400" y="5638800"/>
            <a:ext cx="1905000" cy="582613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>
                <a:solidFill>
                  <a:srgbClr val="FFFFFF"/>
                </a:solidFill>
              </a:rPr>
              <a:t>In few collections</a:t>
            </a:r>
          </a:p>
        </p:txBody>
      </p:sp>
      <p:sp>
        <p:nvSpPr>
          <p:cNvPr id="20" name="Oval 19"/>
          <p:cNvSpPr/>
          <p:nvPr/>
        </p:nvSpPr>
        <p:spPr>
          <a:xfrm>
            <a:off x="3581400" y="685800"/>
            <a:ext cx="1905000" cy="582613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700" b="1" dirty="0">
                <a:solidFill>
                  <a:srgbClr val="FFFFFF"/>
                </a:solidFill>
              </a:rPr>
              <a:t>In many collections</a:t>
            </a:r>
          </a:p>
        </p:txBody>
      </p:sp>
      <p:sp>
        <p:nvSpPr>
          <p:cNvPr id="15369" name="Rectangular Callout 15"/>
          <p:cNvSpPr>
            <a:spLocks noChangeArrowheads="1"/>
          </p:cNvSpPr>
          <p:nvPr/>
        </p:nvSpPr>
        <p:spPr bwMode="auto">
          <a:xfrm>
            <a:off x="6858000" y="5257800"/>
            <a:ext cx="1752600" cy="1219200"/>
          </a:xfrm>
          <a:prstGeom prst="wedgeRectCallout">
            <a:avLst>
              <a:gd name="adj1" fmla="val -87773"/>
              <a:gd name="adj2" fmla="val -62889"/>
            </a:avLst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>
                <a:solidFill>
                  <a:srgbClr val="FFFFFF"/>
                </a:solidFill>
              </a:rPr>
              <a:t>Research &amp; Learning Materials  </a:t>
            </a:r>
          </a:p>
        </p:txBody>
      </p:sp>
      <p:sp>
        <p:nvSpPr>
          <p:cNvPr id="17" name="Rectangular Callout 16"/>
          <p:cNvSpPr/>
          <p:nvPr/>
        </p:nvSpPr>
        <p:spPr>
          <a:xfrm>
            <a:off x="6781800" y="685800"/>
            <a:ext cx="1752600" cy="685800"/>
          </a:xfrm>
          <a:prstGeom prst="wedgeRectCallout">
            <a:avLst>
              <a:gd name="adj1" fmla="val -67473"/>
              <a:gd name="adj2" fmla="val 133115"/>
            </a:avLst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Open Web Resources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685800" y="685800"/>
            <a:ext cx="1752600" cy="838200"/>
          </a:xfrm>
          <a:prstGeom prst="wedgeRectCallout">
            <a:avLst>
              <a:gd name="adj1" fmla="val 67117"/>
              <a:gd name="adj2" fmla="val 73375"/>
            </a:avLst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Purchased Materials</a:t>
            </a:r>
          </a:p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Licensed E-Resources</a:t>
            </a:r>
          </a:p>
        </p:txBody>
      </p:sp>
      <p:sp>
        <p:nvSpPr>
          <p:cNvPr id="15372" name="Rectangular Callout 21"/>
          <p:cNvSpPr>
            <a:spLocks noChangeArrowheads="1"/>
          </p:cNvSpPr>
          <p:nvPr/>
        </p:nvSpPr>
        <p:spPr bwMode="auto">
          <a:xfrm>
            <a:off x="685800" y="5334000"/>
            <a:ext cx="1752600" cy="1143000"/>
          </a:xfrm>
          <a:prstGeom prst="wedgeRectCallout">
            <a:avLst>
              <a:gd name="adj1" fmla="val 80616"/>
              <a:gd name="adj2" fmla="val -79306"/>
            </a:avLst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>
                <a:solidFill>
                  <a:srgbClr val="FFFFFF"/>
                </a:solidFill>
              </a:rPr>
              <a:t>Special Collections</a:t>
            </a:r>
          </a:p>
          <a:p>
            <a:pPr algn="ctr"/>
            <a:r>
              <a:rPr lang="en-US" sz="1400">
                <a:solidFill>
                  <a:srgbClr val="FFFFFF"/>
                </a:solidFill>
              </a:rPr>
              <a:t>Local Digitization</a:t>
            </a:r>
          </a:p>
        </p:txBody>
      </p:sp>
      <p:sp>
        <p:nvSpPr>
          <p:cNvPr id="15377" name="Line 22"/>
          <p:cNvSpPr>
            <a:spLocks noChangeShapeType="1"/>
          </p:cNvSpPr>
          <p:nvPr/>
        </p:nvSpPr>
        <p:spPr bwMode="auto">
          <a:xfrm flipH="1" flipV="1">
            <a:off x="1371600" y="1371600"/>
            <a:ext cx="3200400" cy="20574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378" name="Text Box 23"/>
          <p:cNvSpPr txBox="1">
            <a:spLocks noChangeArrowheads="1"/>
          </p:cNvSpPr>
          <p:nvPr/>
        </p:nvSpPr>
        <p:spPr bwMode="auto">
          <a:xfrm>
            <a:off x="3032125" y="1484313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Licensed</a:t>
            </a:r>
          </a:p>
        </p:txBody>
      </p:sp>
      <p:sp>
        <p:nvSpPr>
          <p:cNvPr id="15379" name="Text Box 24"/>
          <p:cNvSpPr txBox="1">
            <a:spLocks noChangeArrowheads="1"/>
          </p:cNvSpPr>
          <p:nvPr/>
        </p:nvSpPr>
        <p:spPr bwMode="auto">
          <a:xfrm>
            <a:off x="1447800" y="2819400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Purchased</a:t>
            </a:r>
          </a:p>
        </p:txBody>
      </p:sp>
      <p:pic>
        <p:nvPicPr>
          <p:cNvPr id="22" name="Picture 48" descr="booksjourn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52600"/>
            <a:ext cx="17383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4" descr="WebResource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828800"/>
            <a:ext cx="1227138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0" descr="researchandlearnin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810000"/>
            <a:ext cx="155575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1" descr="specialcollection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886200"/>
            <a:ext cx="14620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57200" y="0"/>
            <a:ext cx="4454296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79646"/>
                </a:solidFill>
              </a:rPr>
              <a:t>Outside in </a:t>
            </a: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</a:rPr>
              <a:t>Bought, licensed</a:t>
            </a:r>
          </a:p>
          <a:p>
            <a:endParaRPr lang="en-US" sz="2400" b="1" dirty="0" smtClean="0">
              <a:solidFill>
                <a:srgbClr val="FFFFFF">
                  <a:lumMod val="65000"/>
                </a:srgbClr>
              </a:solidFill>
            </a:endParaRPr>
          </a:p>
          <a:p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</a:rPr>
              <a:t>Increased consolidation </a:t>
            </a:r>
          </a:p>
          <a:p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Move from print to licensed</a:t>
            </a:r>
          </a:p>
          <a:p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Manage down print – shared print</a:t>
            </a:r>
          </a:p>
          <a:p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Move to user-driven models</a:t>
            </a:r>
          </a:p>
          <a:p>
            <a:endParaRPr lang="en-US" sz="2400" b="1" dirty="0" smtClean="0">
              <a:solidFill>
                <a:srgbClr val="FFFFFF">
                  <a:lumMod val="65000"/>
                </a:srgbClr>
              </a:solidFill>
            </a:endParaRPr>
          </a:p>
          <a:p>
            <a:r>
              <a:rPr lang="en-US" sz="2400" dirty="0" smtClean="0">
                <a:solidFill>
                  <a:srgbClr val="F19720"/>
                </a:solidFill>
              </a:rPr>
              <a:t>Aim:</a:t>
            </a:r>
            <a:r>
              <a:rPr lang="en-US" sz="2400" b="1" dirty="0" smtClean="0">
                <a:solidFill>
                  <a:srgbClr val="F19720"/>
                </a:solidFill>
              </a:rPr>
              <a:t> </a:t>
            </a: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</a:rPr>
              <a:t>to discover</a:t>
            </a:r>
            <a:endParaRPr lang="en-US" sz="2800" b="1" dirty="0" smtClean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" y="3657600"/>
            <a:ext cx="739817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79646"/>
                </a:solidFill>
              </a:rPr>
              <a:t>Inside out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</a:rPr>
              <a:t>Institutional assets</a:t>
            </a:r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: special collections, </a:t>
            </a:r>
            <a:b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  research and learning materials, institutional records, …</a:t>
            </a:r>
            <a:b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Reputation management</a:t>
            </a:r>
            <a:b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</a:br>
            <a:r>
              <a:rPr lang="en-US" sz="2400" dirty="0" smtClean="0">
                <a:solidFill>
                  <a:srgbClr val="FFFFFF">
                    <a:lumMod val="65000"/>
                  </a:srgbClr>
                </a:solidFill>
              </a:rPr>
              <a:t>Increasingly important?</a:t>
            </a: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19720"/>
                </a:solidFill>
              </a:rPr>
              <a:t>Aim: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</a:rPr>
              <a:t>to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19720"/>
                </a:solidFill>
              </a:rPr>
              <a:t>*have*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FF">
                    <a:lumMod val="65000"/>
                  </a:srgbClr>
                </a:solidFill>
              </a:rPr>
              <a:t>discovered … to </a:t>
            </a:r>
            <a:r>
              <a:rPr lang="en-US" sz="2400" b="1" dirty="0" smtClean="0">
                <a:solidFill>
                  <a:srgbClr val="F19720"/>
                </a:solidFill>
              </a:rPr>
              <a:t>disclose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524000" y="3505200"/>
            <a:ext cx="73152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8" descr="booksjourna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143000"/>
            <a:ext cx="17383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0" descr="researchandlearnin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5334000"/>
            <a:ext cx="155575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1" descr="specialcollection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810000"/>
            <a:ext cx="14620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1200" y="228600"/>
            <a:ext cx="25146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Collections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3276" cy="573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78227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accessCeramics</a:t>
            </a:r>
            <a:r>
              <a:rPr lang="en-US" dirty="0" smtClean="0"/>
              <a:t> merges a traditional academic digital image collection's metadata capabilities with </a:t>
            </a:r>
            <a:r>
              <a:rPr lang="en-US" dirty="0" err="1" smtClean="0"/>
              <a:t>Flickr's</a:t>
            </a:r>
            <a:r>
              <a:rPr lang="en-US" dirty="0" smtClean="0"/>
              <a:t> openness and flexibility. It seeks to take advantage of </a:t>
            </a:r>
            <a:r>
              <a:rPr lang="en-US" dirty="0" err="1" smtClean="0"/>
              <a:t>Flickr's</a:t>
            </a:r>
            <a:r>
              <a:rPr lang="en-US" dirty="0" smtClean="0"/>
              <a:t> software tools and social network while also providing a web interface customized to this collection. </a:t>
            </a:r>
            <a:endParaRPr lang="en-US" dirty="0"/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0" y="1104900"/>
            <a:ext cx="40005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3984" y="4495800"/>
            <a:ext cx="5910016" cy="954107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Collaboration with department around </a:t>
            </a:r>
          </a:p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community and learning resource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48975" cy="866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3050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81400" y="228600"/>
            <a:ext cx="5570371" cy="1754326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Explore new scholarly forms:</a:t>
            </a:r>
          </a:p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American Folklore Society </a:t>
            </a:r>
          </a:p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and libraries at Indiana U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3D print of Chattanooga courtesy of Sim Center Enterprises Inc., The Sim Center, and Second Site LL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3048000" cy="2286000"/>
          </a:xfrm>
          <a:prstGeom prst="rect">
            <a:avLst/>
          </a:prstGeom>
          <a:noFill/>
        </p:spPr>
      </p:pic>
      <p:pic>
        <p:nvPicPr>
          <p:cNvPr id="174084" name="Picture 4" descr="A scene from Maker Day: Thinking In 3D at the Chattanooga Public Library -March 16, 2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7660" y="685800"/>
            <a:ext cx="3411940" cy="2286000"/>
          </a:xfrm>
          <a:prstGeom prst="rect">
            <a:avLst/>
          </a:prstGeom>
          <a:noFill/>
        </p:spPr>
      </p:pic>
      <p:pic>
        <p:nvPicPr>
          <p:cNvPr id="174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429000"/>
            <a:ext cx="7315200" cy="305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67425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3225" y="3810000"/>
            <a:ext cx="62007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34944" y="457200"/>
            <a:ext cx="3109056" cy="52322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err="1" smtClean="0"/>
              <a:t>Curating</a:t>
            </a:r>
            <a:r>
              <a:rPr lang="en-US" sz="2800" dirty="0" smtClean="0"/>
              <a:t> data assets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38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90108" y="5191780"/>
            <a:ext cx="5553892" cy="52322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err="1" smtClean="0">
                <a:solidFill>
                  <a:schemeClr val="bg1"/>
                </a:solidFill>
              </a:rPr>
              <a:t>Bibliometrics</a:t>
            </a:r>
            <a:r>
              <a:rPr lang="en-US" sz="2800" dirty="0" smtClean="0">
                <a:solidFill>
                  <a:schemeClr val="bg1"/>
                </a:solidFill>
              </a:rPr>
              <a:t> and researcher identity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Now: discovery happens elsewhere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Then: discovery happens in the library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91000" y="1066800"/>
            <a:ext cx="433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4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75"/>
            <a:ext cx="101727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Ithaka</a:t>
            </a:r>
            <a:r>
              <a:rPr lang="en-US" dirty="0" smtClean="0"/>
              <a:t> </a:t>
            </a:r>
            <a:r>
              <a:rPr lang="en-US" dirty="0" err="1" smtClean="0"/>
              <a:t>s+r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533400" y="1447800"/>
            <a:ext cx="8610600" cy="4154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Network-level discovery tools include disciplinary resources and powerful search tools which dramatically improve research efficiency while also increasing effectiveness. 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As a result, faculty discovery practices across all disciplines have continued their marked shift to the network level. </a:t>
            </a:r>
            <a:r>
              <a:rPr lang="en-US" sz="2200" dirty="0" smtClean="0"/>
              <a:t>This key finding has important implications for resource providers and libraries alike.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Faculty members are 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reducing their usage of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local library services for discovery purposes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and, as a result, put less value on the library’s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traditional intellectual value-added role as 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gateway to information. </a:t>
            </a: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5165" y="3657600"/>
            <a:ext cx="2688835" cy="320040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promotion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Interpretation and promotion through social media</a:t>
            </a:r>
          </a:p>
          <a:p>
            <a:r>
              <a:rPr lang="en-US" dirty="0" smtClean="0"/>
              <a:t>Syndication</a:t>
            </a:r>
          </a:p>
          <a:p>
            <a:pPr lvl="1"/>
            <a:r>
              <a:rPr lang="en-US" dirty="0" smtClean="0"/>
              <a:t>Metadata</a:t>
            </a:r>
          </a:p>
          <a:p>
            <a:pPr lvl="1"/>
            <a:r>
              <a:rPr lang="en-US" dirty="0" smtClean="0"/>
              <a:t>Links</a:t>
            </a:r>
          </a:p>
          <a:p>
            <a:pPr lvl="1"/>
            <a:r>
              <a:rPr lang="en-US" dirty="0" smtClean="0"/>
              <a:t>Services</a:t>
            </a:r>
          </a:p>
          <a:p>
            <a:r>
              <a:rPr lang="en-US" dirty="0" smtClean="0"/>
              <a:t>Search engine optimization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038" y="1219200"/>
            <a:ext cx="70199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9050"/>
            <a:ext cx="108204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Now: visible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2600" y="3505200"/>
            <a:ext cx="6400800" cy="1752600"/>
          </a:xfrm>
        </p:spPr>
        <p:txBody>
          <a:bodyPr/>
          <a:lstStyle/>
          <a:p>
            <a:r>
              <a:rPr lang="en-US" dirty="0" smtClean="0"/>
              <a:t>Then: hidden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1143000"/>
            <a:ext cx="433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5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2057400"/>
            <a:ext cx="77614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If you want to be seen as expert …</a:t>
            </a:r>
          </a:p>
          <a:p>
            <a:endParaRPr lang="en-US" sz="36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36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… then your expertise has to be seen.</a:t>
            </a:r>
            <a:endParaRPr lang="en-US" sz="36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1"/>
          <p:cNvSpPr txBox="1">
            <a:spLocks/>
          </p:cNvSpPr>
          <p:nvPr/>
        </p:nvSpPr>
        <p:spPr>
          <a:xfrm>
            <a:off x="1295400" y="5410200"/>
            <a:ext cx="6400800" cy="1447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‘Indexing’ librarians at U Michigan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3474" b="3474"/>
          <a:stretch>
            <a:fillRect/>
          </a:stretch>
        </p:blipFill>
        <p:spPr bwMode="auto">
          <a:xfrm>
            <a:off x="1295400" y="990600"/>
            <a:ext cx="673608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alfSheetFlier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6667" b="13333"/>
          <a:stretch>
            <a:fillRect/>
          </a:stretch>
        </p:blipFill>
        <p:spPr bwMode="auto">
          <a:xfrm>
            <a:off x="536575" y="533400"/>
            <a:ext cx="79216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62200" y="6248400"/>
            <a:ext cx="4518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from Pat </a:t>
            </a:r>
            <a:r>
              <a:rPr lang="en-US" sz="1400" dirty="0" err="1" smtClean="0"/>
              <a:t>Losinski</a:t>
            </a:r>
            <a:r>
              <a:rPr lang="en-US" sz="1400" dirty="0" smtClean="0"/>
              <a:t>, CEO Columbus Metropolitan Library</a:t>
            </a:r>
            <a:endParaRPr lang="en-US" sz="14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Now: space is configured around engagement with the user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1143000" y="3810000"/>
            <a:ext cx="6400800" cy="1752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Then: space is configured around collections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1143000"/>
            <a:ext cx="433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6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8600"/>
            <a:ext cx="6858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/>
              <a:t>… unique combination of collections, government information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expertise</a:t>
            </a:r>
            <a:r>
              <a:rPr lang="en-US" sz="2000" b="1" dirty="0" smtClean="0"/>
              <a:t>, and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data services </a:t>
            </a:r>
            <a:r>
              <a:rPr lang="en-US" sz="2000" b="1" dirty="0" smtClean="0"/>
              <a:t>…. </a:t>
            </a:r>
            <a:br>
              <a:rPr lang="en-US" sz="2000" b="1" dirty="0" smtClean="0"/>
            </a:br>
            <a:endParaRPr lang="en-US" sz="2000" b="1" dirty="0" smtClean="0"/>
          </a:p>
          <a:p>
            <a:pPr algn="r"/>
            <a:r>
              <a:rPr lang="en-US" sz="2000" b="1" dirty="0" smtClean="0"/>
              <a:t>Our new proximity, in a purposefully designed and equipped space, means that we can more effectively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collaborate</a:t>
            </a:r>
            <a:r>
              <a:rPr lang="en-US" sz="2000" b="1" dirty="0" smtClean="0"/>
              <a:t> with each other, which in turn really enhances our ability to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creatively collaborate </a:t>
            </a:r>
            <a:r>
              <a:rPr lang="en-US" sz="2000" b="1" dirty="0" smtClean="0"/>
              <a:t>with students, faculty, and researchers.</a:t>
            </a:r>
          </a:p>
          <a:p>
            <a:pPr algn="r"/>
            <a:endParaRPr lang="en-US" sz="2000" b="1" dirty="0" smtClean="0"/>
          </a:p>
          <a:p>
            <a:pPr algn="r"/>
            <a:r>
              <a:rPr lang="en-US" sz="2000" b="1" dirty="0" smtClean="0"/>
              <a:t>The new library features 60-foot long counter to enable the examination of large-format maps; a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  <a:r>
              <a:rPr lang="en-US" sz="2000" b="1" dirty="0" smtClean="0"/>
              <a:t> space that will accommodate instruction; display cases and screens that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showcase</a:t>
            </a:r>
            <a:r>
              <a:rPr lang="en-US" sz="2000" b="1" dirty="0" smtClean="0"/>
              <a:t> items from the print and digital collections; a large-format high-resolution scanner that produces digital copies for online work or the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creation</a:t>
            </a:r>
            <a:r>
              <a:rPr lang="en-US" sz="2000" b="1" dirty="0" smtClean="0"/>
              <a:t> of full-size print copies; individual and group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study spaces </a:t>
            </a:r>
            <a:r>
              <a:rPr lang="en-US" sz="2000" b="1" dirty="0" smtClean="0"/>
              <a:t>with dual-screen computers and laptop accessibility; and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comfortable</a:t>
            </a:r>
            <a:r>
              <a:rPr lang="en-US" sz="2000" b="1" dirty="0" smtClean="0"/>
              <a:t>, moveable furniture for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flexible </a:t>
            </a:r>
            <a:r>
              <a:rPr lang="en-US" sz="2000" b="1" dirty="0" smtClean="0"/>
              <a:t>study and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collaboration</a:t>
            </a:r>
            <a:r>
              <a:rPr lang="en-US" sz="2000" b="1" dirty="0" smtClean="0"/>
              <a:t>.</a:t>
            </a:r>
          </a:p>
          <a:p>
            <a:pPr algn="r"/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We expect the Clark to become the campus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nexus</a:t>
            </a:r>
            <a:r>
              <a:rPr lang="en-US" sz="2000" b="1" dirty="0" smtClean="0"/>
              <a:t> for the various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data services </a:t>
            </a:r>
            <a:r>
              <a:rPr lang="en-US" sz="2000" b="1" dirty="0" smtClean="0"/>
              <a:t>that all disciplines increasingly require, …</a:t>
            </a:r>
            <a:endParaRPr lang="en-US" sz="2000" b="1" dirty="0"/>
          </a:p>
        </p:txBody>
      </p:sp>
      <p:pic>
        <p:nvPicPr>
          <p:cNvPr id="3" name="Picture 2" descr="Pictu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3400" y="1752600"/>
            <a:ext cx="2514391" cy="1607210"/>
          </a:xfrm>
          <a:prstGeom prst="rect">
            <a:avLst/>
          </a:prstGeom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800294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3352800"/>
            <a:ext cx="1043876" cy="9233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Stephen 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S. Clark 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Library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Prelude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sfk.com/wp-content/uploads/2010/05/bibliotheek-almere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3296" y="1"/>
            <a:ext cx="1029729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685800" y="5867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Almere</a:t>
            </a:r>
            <a:r>
              <a:rPr lang="en-US" dirty="0" smtClean="0"/>
              <a:t> Public Library, The Netherlands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459" y="0"/>
            <a:ext cx="78051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3163431"/>
            <a:ext cx="3219151" cy="1938992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Space reconfigured </a:t>
            </a:r>
          </a:p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around experience,</a:t>
            </a:r>
          </a:p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expertise and </a:t>
            </a:r>
          </a:p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communication </a:t>
            </a:r>
          </a:p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rather than collections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730508"/>
            <a:ext cx="6629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 shift to engagement .. </a:t>
            </a:r>
            <a:b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 library as an actor in research and learning environments of its users.</a:t>
            </a:r>
          </a:p>
          <a:p>
            <a:endParaRPr lang="en-US" sz="28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Reduce infrastructure which does not </a:t>
            </a:r>
          </a:p>
          <a:p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have a distinctive impact. </a:t>
            </a:r>
          </a:p>
          <a:p>
            <a:endParaRPr lang="en-US" sz="28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28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Innovate around new forms of engagement and around institutional patterns? Must become scalable and repeatable.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404170"/>
            <a:ext cx="9144000" cy="353943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>
                    <a:lumMod val="50000"/>
                  </a:srgbClr>
                </a:solidFill>
              </a:rPr>
              <a:t>The library should not provide an argument for a particular case, but demonstrate that there is always another case to be made. The notion that </a:t>
            </a:r>
            <a:r>
              <a:rPr lang="en-US" sz="2800" b="1" dirty="0" smtClean="0">
                <a:solidFill>
                  <a:srgbClr val="F19720">
                    <a:lumMod val="75000"/>
                  </a:srgbClr>
                </a:solidFill>
              </a:rPr>
              <a:t>the library is a place that has no agenda other than allowing people to invent their own agendas </a:t>
            </a:r>
            <a:r>
              <a:rPr lang="en-US" sz="2800" b="1" dirty="0" smtClean="0">
                <a:solidFill>
                  <a:srgbClr val="FFFFFF">
                    <a:lumMod val="50000"/>
                  </a:srgbClr>
                </a:solidFill>
              </a:rPr>
              <a:t>is what makes it an indispensable resource for a democracy. It is where we can learn not just to be readers, but to be the authors of our own destiny. </a:t>
            </a:r>
            <a:r>
              <a:rPr lang="en-US" sz="2800" b="1" dirty="0" err="1" smtClean="0">
                <a:solidFill>
                  <a:srgbClr val="F19720">
                    <a:lumMod val="75000"/>
                  </a:srgbClr>
                </a:solidFill>
              </a:rPr>
              <a:t>Fintan</a:t>
            </a:r>
            <a:r>
              <a:rPr lang="en-US" sz="2800" b="1" dirty="0" smtClean="0">
                <a:solidFill>
                  <a:srgbClr val="F19720">
                    <a:lumMod val="75000"/>
                  </a:srgbClr>
                </a:solidFill>
              </a:rPr>
              <a:t> O’Toole</a:t>
            </a:r>
          </a:p>
          <a:p>
            <a:endParaRPr lang="en-US" sz="28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6477000"/>
            <a:ext cx="7383753" cy="253916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FF"/>
                </a:solidFill>
              </a:rPr>
              <a:t>Dublin City Public Libraries, </a:t>
            </a:r>
            <a:r>
              <a:rPr lang="en-US" sz="1050" dirty="0" err="1" smtClean="0">
                <a:solidFill>
                  <a:srgbClr val="FFFFFF"/>
                </a:solidFill>
              </a:rPr>
              <a:t>Flickr</a:t>
            </a:r>
            <a:r>
              <a:rPr lang="en-US" sz="1050" dirty="0" smtClean="0">
                <a:solidFill>
                  <a:srgbClr val="FFFFFF"/>
                </a:solidFill>
              </a:rPr>
              <a:t>: http://www.flickr.com/photos/dublincitypubliclibraries/6029467474/in/set-72157594513778442</a:t>
            </a:r>
            <a:endParaRPr lang="en-US" sz="105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950" y="952500"/>
            <a:ext cx="68961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19200" y="5691808"/>
            <a:ext cx="2133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eddit logo Reddit Gets a CEO, Kills Site Search, and Adds All View 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371600"/>
            <a:ext cx="1824455" cy="609600"/>
          </a:xfrm>
          <a:prstGeom prst="rect">
            <a:avLst/>
          </a:prstGeom>
          <a:noFill/>
        </p:spPr>
      </p:pic>
      <p:pic>
        <p:nvPicPr>
          <p:cNvPr id="29700" name="Picture 4" descr="https://si0.twimg.com/a/1346884958/images/resources/twitter-bird-dark-bg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04800"/>
            <a:ext cx="2667000" cy="2667001"/>
          </a:xfrm>
          <a:prstGeom prst="rect">
            <a:avLst/>
          </a:prstGeom>
          <a:noFill/>
        </p:spPr>
      </p:pic>
      <p:pic>
        <p:nvPicPr>
          <p:cNvPr id="29702" name="Picture 6" descr="Instagram - Fast, beautiful photo sharing for your iPho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295400"/>
            <a:ext cx="3657600" cy="788988"/>
          </a:xfrm>
          <a:prstGeom prst="rect">
            <a:avLst/>
          </a:prstGeom>
          <a:noFill/>
        </p:spPr>
      </p:pic>
      <p:pic>
        <p:nvPicPr>
          <p:cNvPr id="29704" name="Picture 8" descr="https://twimg0-a.akamaihd.net/profile_images/2202818839/php5Nv2nEP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352800"/>
            <a:ext cx="2366706" cy="31623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0" y="3352800"/>
            <a:ext cx="2837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Open Sans"/>
              </a:rPr>
              <a:t>Eoghan</a:t>
            </a:r>
            <a:endParaRPr lang="en-US" sz="6000" dirty="0">
              <a:solidFill>
                <a:schemeClr val="bg1"/>
              </a:solidFill>
              <a:latin typeface="Open Sans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3-media3.ak.yelpcdn.com/bphoto/fEmZHZC7KCQcC-62giMTdQ/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62000"/>
            <a:ext cx="6324600" cy="47464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71600" y="6019800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Open Sans"/>
              </a:rPr>
              <a:t>Lorcan and Eoghan</a:t>
            </a:r>
            <a:endParaRPr lang="en-US" sz="2800" dirty="0">
              <a:latin typeface="Open Sans"/>
            </a:endParaRPr>
          </a:p>
        </p:txBody>
      </p:sp>
      <p:pic>
        <p:nvPicPr>
          <p:cNvPr id="4100" name="Picture 4" descr="https://encrypted-tbn2.gstatic.com/images?q=tbn:ANd9GcR905fZsbOC8Ztd9QciwhlkMLgO679FPfGoj7QdBki2TObloCwPyV7AHgW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5690207"/>
            <a:ext cx="2590800" cy="1167793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ck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CLC-Research-Template-v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</Template>
  <TotalTime>8110</TotalTime>
  <Words>1040</Words>
  <Application>Microsoft Office PowerPoint</Application>
  <PresentationFormat>On-screen Show (4:3)</PresentationFormat>
  <Paragraphs>249</Paragraphs>
  <Slides>63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1_Default Design</vt:lpstr>
      <vt:lpstr>Office Theme</vt:lpstr>
      <vt:lpstr>1_black</vt:lpstr>
      <vt:lpstr>1_TS102467440</vt:lpstr>
      <vt:lpstr>OCLC-Research-Template-v6 (1)</vt:lpstr>
      <vt:lpstr>  The network rebalances the library: patterns and questions    </vt:lpstr>
      <vt:lpstr>Slide 2</vt:lpstr>
      <vt:lpstr>Prelude</vt:lpstr>
      <vt:lpstr>Slide 4</vt:lpstr>
      <vt:lpstr>Slide 5</vt:lpstr>
      <vt:lpstr>Prelude</vt:lpstr>
      <vt:lpstr>Slide 7</vt:lpstr>
      <vt:lpstr>Slide 8</vt:lpstr>
      <vt:lpstr>Slide 9</vt:lpstr>
      <vt:lpstr>Slide 10</vt:lpstr>
      <vt:lpstr>Slide 11</vt:lpstr>
      <vt:lpstr>Slide 12</vt:lpstr>
      <vt:lpstr>Slide 13</vt:lpstr>
      <vt:lpstr>Note .. </vt:lpstr>
      <vt:lpstr>Prelude</vt:lpstr>
      <vt:lpstr>What has  changed  1</vt:lpstr>
      <vt:lpstr>Slide 17</vt:lpstr>
      <vt:lpstr>What has changed? 2</vt:lpstr>
      <vt:lpstr>Slide 19</vt:lpstr>
      <vt:lpstr>Slide 20</vt:lpstr>
      <vt:lpstr>Slide 21</vt:lpstr>
      <vt:lpstr>Slide 22</vt:lpstr>
      <vt:lpstr>What has changed? 3</vt:lpstr>
      <vt:lpstr>Slide 24</vt:lpstr>
      <vt:lpstr>What has changed 4</vt:lpstr>
      <vt:lpstr>Slide 26</vt:lpstr>
      <vt:lpstr>A shift to engagement …   … the inside out library ..  the library as an actor in the research and learning environments of its users …  (and look out for examples of  rightscaling infrastructure)</vt:lpstr>
      <vt:lpstr>Slide 28</vt:lpstr>
      <vt:lpstr>Now: towards the decentered library</vt:lpstr>
      <vt:lpstr>Not just a site but an ecosystem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Now: engage with creation, management, use and sharing of all information resources</vt:lpstr>
      <vt:lpstr>COLLECTIONS GRID (Lorcan Dempsey and Eric Childress, OCLC Research)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Now: discovery happens elsewhere</vt:lpstr>
      <vt:lpstr>Ithaka s+r</vt:lpstr>
      <vt:lpstr>Active promotion</vt:lpstr>
      <vt:lpstr>Slide 52</vt:lpstr>
      <vt:lpstr>Slide 53</vt:lpstr>
      <vt:lpstr>Now: visible</vt:lpstr>
      <vt:lpstr>Slide 55</vt:lpstr>
      <vt:lpstr>Slide 56</vt:lpstr>
      <vt:lpstr>Slide 57</vt:lpstr>
      <vt:lpstr>Now: space is configured around engagement with the user </vt:lpstr>
      <vt:lpstr>Slide 59</vt:lpstr>
      <vt:lpstr>Slide 60</vt:lpstr>
      <vt:lpstr>Slide 61</vt:lpstr>
      <vt:lpstr>Slide 62</vt:lpstr>
      <vt:lpstr>Slide 63</vt:lpstr>
    </vt:vector>
  </TitlesOfParts>
  <Company>OCLC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Network Rebalances the Library: Patterns and Questions</dc:title>
  <dc:creator>Lorcan Dempsey</dc:creator>
  <cp:lastModifiedBy>Windows User</cp:lastModifiedBy>
  <cp:revision>139</cp:revision>
  <dcterms:created xsi:type="dcterms:W3CDTF">2013-01-19T19:46:31Z</dcterms:created>
  <dcterms:modified xsi:type="dcterms:W3CDTF">2013-09-09T13:08:45Z</dcterms:modified>
</cp:coreProperties>
</file>